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74"/>
  </p:notesMasterIdLst>
  <p:handoutMasterIdLst>
    <p:handoutMasterId r:id="rId75"/>
  </p:handoutMasterIdLst>
  <p:sldIdLst>
    <p:sldId id="256" r:id="rId2"/>
    <p:sldId id="811" r:id="rId3"/>
    <p:sldId id="304" r:id="rId4"/>
    <p:sldId id="782" r:id="rId5"/>
    <p:sldId id="349" r:id="rId6"/>
    <p:sldId id="314" r:id="rId7"/>
    <p:sldId id="708" r:id="rId8"/>
    <p:sldId id="264" r:id="rId9"/>
    <p:sldId id="311" r:id="rId10"/>
    <p:sldId id="844" r:id="rId11"/>
    <p:sldId id="619" r:id="rId12"/>
    <p:sldId id="536" r:id="rId13"/>
    <p:sldId id="845" r:id="rId14"/>
    <p:sldId id="685" r:id="rId15"/>
    <p:sldId id="429" r:id="rId16"/>
    <p:sldId id="693" r:id="rId17"/>
    <p:sldId id="478" r:id="rId18"/>
    <p:sldId id="545" r:id="rId19"/>
    <p:sldId id="618" r:id="rId20"/>
    <p:sldId id="617" r:id="rId21"/>
    <p:sldId id="562" r:id="rId22"/>
    <p:sldId id="592" r:id="rId23"/>
    <p:sldId id="675" r:id="rId24"/>
    <p:sldId id="593" r:id="rId25"/>
    <p:sldId id="649" r:id="rId26"/>
    <p:sldId id="687" r:id="rId27"/>
    <p:sldId id="643" r:id="rId28"/>
    <p:sldId id="776" r:id="rId29"/>
    <p:sldId id="840" r:id="rId30"/>
    <p:sldId id="774" r:id="rId31"/>
    <p:sldId id="773" r:id="rId32"/>
    <p:sldId id="772" r:id="rId33"/>
    <p:sldId id="777" r:id="rId34"/>
    <p:sldId id="779" r:id="rId35"/>
    <p:sldId id="783" r:id="rId36"/>
    <p:sldId id="788" r:id="rId37"/>
    <p:sldId id="786" r:id="rId38"/>
    <p:sldId id="789" r:id="rId39"/>
    <p:sldId id="825" r:id="rId40"/>
    <p:sldId id="796" r:id="rId41"/>
    <p:sldId id="826" r:id="rId42"/>
    <p:sldId id="790" r:id="rId43"/>
    <p:sldId id="791" r:id="rId44"/>
    <p:sldId id="792" r:id="rId45"/>
    <p:sldId id="793" r:id="rId46"/>
    <p:sldId id="822" r:id="rId47"/>
    <p:sldId id="823" r:id="rId48"/>
    <p:sldId id="824" r:id="rId49"/>
    <p:sldId id="847" r:id="rId50"/>
    <p:sldId id="814" r:id="rId51"/>
    <p:sldId id="802" r:id="rId52"/>
    <p:sldId id="804" r:id="rId53"/>
    <p:sldId id="803" r:id="rId54"/>
    <p:sldId id="794" r:id="rId55"/>
    <p:sldId id="797" r:id="rId56"/>
    <p:sldId id="798" r:id="rId57"/>
    <p:sldId id="799" r:id="rId58"/>
    <p:sldId id="800" r:id="rId59"/>
    <p:sldId id="801" r:id="rId60"/>
    <p:sldId id="795" r:id="rId61"/>
    <p:sldId id="806" r:id="rId62"/>
    <p:sldId id="813" r:id="rId63"/>
    <p:sldId id="805" r:id="rId64"/>
    <p:sldId id="807" r:id="rId65"/>
    <p:sldId id="765" r:id="rId66"/>
    <p:sldId id="808" r:id="rId67"/>
    <p:sldId id="764" r:id="rId68"/>
    <p:sldId id="812" r:id="rId69"/>
    <p:sldId id="809" r:id="rId70"/>
    <p:sldId id="762" r:id="rId71"/>
    <p:sldId id="754" r:id="rId72"/>
    <p:sldId id="846" r:id="rId73"/>
  </p:sldIdLst>
  <p:sldSz cx="9144000" cy="6858000" type="screen4x3"/>
  <p:notesSz cx="6858000" cy="9926638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CA833-60EE-47D3-8E05-95BAECC60520}" type="datetimeFigureOut">
              <a:rPr lang="es-ES" smtClean="0"/>
              <a:pPr/>
              <a:t>24/09/2021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A2FCC-CA40-42BE-BC39-D85F9AA514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86F43-2178-4AA0-B64B-FBA4817C6128}" type="datetimeFigureOut">
              <a:rPr lang="es-AR" smtClean="0"/>
              <a:pPr/>
              <a:t>24/09/2021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FDD97-2D33-4F0C-8E3B-04F1E54DC70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7EF5D-26BD-4B85-9B81-AF4AAC555CA5}" type="datetime1">
              <a:rPr lang="es-AR" smtClean="0"/>
              <a:pPr/>
              <a:t>24/09/2021</a:t>
            </a:fld>
            <a:endParaRPr lang="es-AR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E196-AC2A-46B5-B1B0-F2366B94352D}" type="datetime1">
              <a:rPr lang="es-AR" smtClean="0"/>
              <a:pPr/>
              <a:t>24/09/2021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AD86A-6A3E-4141-BDA2-00ED9C869968}" type="datetime1">
              <a:rPr lang="es-AR" smtClean="0"/>
              <a:pPr/>
              <a:t>24/09/2021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93243-F780-40E1-9137-93D2B40C74FA}" type="datetime1">
              <a:rPr lang="es-AR" smtClean="0"/>
              <a:pPr/>
              <a:t>24/09/2021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04205-A1C0-4848-A45D-A3681921B1CC}" type="datetime1">
              <a:rPr lang="es-AR" smtClean="0"/>
              <a:pPr/>
              <a:t>24/09/2021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9BE8-F1A7-47CE-BAD2-61D01E473F88}" type="datetime1">
              <a:rPr lang="es-AR" smtClean="0"/>
              <a:pPr/>
              <a:t>24/09/2021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B36F-74C9-4203-B495-CCB2201A1C92}" type="datetime1">
              <a:rPr lang="es-AR" smtClean="0"/>
              <a:pPr/>
              <a:t>24/09/2021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F83DD-B319-45CE-94F3-7F33C2B96398}" type="datetime1">
              <a:rPr lang="es-AR" smtClean="0"/>
              <a:pPr/>
              <a:t>24/09/2021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4F55-1B8B-4AE3-AF99-D0C08FEE5E8B}" type="datetime1">
              <a:rPr lang="es-AR" smtClean="0"/>
              <a:pPr/>
              <a:t>24/09/2021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E54F4-6929-4F2A-AC9F-A9323ABA2D99}" type="datetime1">
              <a:rPr lang="es-AR" smtClean="0"/>
              <a:pPr/>
              <a:t>24/09/2021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504B-9A2A-42CD-BCDC-2645AB382DD9}" type="datetime1">
              <a:rPr lang="es-AR" smtClean="0"/>
              <a:pPr/>
              <a:t>24/09/2021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E2D1A5-300D-4CBC-885D-C64231C3AACC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3487D4-B1C5-4394-99FB-B0EBBB08390C}" type="datetime1">
              <a:rPr lang="es-AR" smtClean="0"/>
              <a:pPr/>
              <a:t>24/09/2021</a:t>
            </a:fld>
            <a:endParaRPr lang="es-AR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E2D1A5-300D-4CBC-885D-C64231C3AACC}" type="slidenum">
              <a:rPr lang="es-AR" smtClean="0"/>
              <a:pPr/>
              <a:t>‹Nº›</a:t>
            </a:fld>
            <a:endParaRPr lang="es-AR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196751"/>
            <a:ext cx="8820472" cy="5400601"/>
          </a:xfrm>
        </p:spPr>
        <p:txBody>
          <a:bodyPr>
            <a:noAutofit/>
          </a:bodyPr>
          <a:lstStyle/>
          <a:p>
            <a:pPr algn="ctr"/>
            <a:r>
              <a:rPr lang="es-AR" sz="8800" dirty="0" smtClean="0"/>
              <a:t>I.C.A.</a:t>
            </a:r>
            <a:r>
              <a:rPr lang="es-AR" sz="7200" u="sng" dirty="0" smtClean="0"/>
              <a:t/>
            </a:r>
            <a:br>
              <a:rPr lang="es-AR" sz="7200" u="sng" dirty="0" smtClean="0"/>
            </a:br>
            <a:r>
              <a:rPr lang="es-AR" sz="6600" u="sng" dirty="0" smtClean="0"/>
              <a:t>TEORIA DEL TIRABUZON</a:t>
            </a:r>
            <a:br>
              <a:rPr lang="es-AR" sz="6600" u="sng" dirty="0" smtClean="0"/>
            </a:br>
            <a:r>
              <a:rPr lang="es-AR" sz="6600" u="sng" dirty="0" smtClean="0"/>
              <a:t>BARRENA / SPIN</a:t>
            </a:r>
            <a:br>
              <a:rPr lang="es-AR" sz="6600" u="sng" dirty="0" smtClean="0"/>
            </a:br>
            <a:r>
              <a:rPr lang="es-AR" sz="6600" dirty="0" smtClean="0"/>
              <a:t/>
            </a:r>
            <a:br>
              <a:rPr lang="es-AR" sz="6600" dirty="0" smtClean="0"/>
            </a:br>
            <a:r>
              <a:rPr lang="es-AR" sz="7200" u="sng" dirty="0" smtClean="0"/>
              <a:t> </a:t>
            </a:r>
            <a:endParaRPr lang="es-AR" sz="7200" u="sng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1</a:t>
            </a:fld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428736"/>
          </a:xfrm>
        </p:spPr>
        <p:txBody>
          <a:bodyPr/>
          <a:lstStyle/>
          <a:p>
            <a:pPr algn="ctr"/>
            <a:r>
              <a:rPr lang="es-AR" u="sng" dirty="0" smtClean="0"/>
              <a:t>CAPA LIMITE</a:t>
            </a:r>
            <a:endParaRPr lang="es-AR" u="sng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10</a:t>
            </a:fld>
            <a:endParaRPr lang="es-AR"/>
          </a:p>
        </p:txBody>
      </p:sp>
      <p:pic>
        <p:nvPicPr>
          <p:cNvPr id="8" name="7 Imagen" descr="Resultado de imagen para definicion capa limit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149080"/>
            <a:ext cx="5036066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1763688" y="1916832"/>
            <a:ext cx="3923928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AR" sz="2400" dirty="0" smtClean="0"/>
              <a:t>Zona, en la que el “flujo del aire”, tiene una velocidad  V, de entre el </a:t>
            </a:r>
            <a:r>
              <a:rPr lang="es-AR" sz="2400" b="1" u="sng" dirty="0" smtClean="0"/>
              <a:t>0 % y el 99 % </a:t>
            </a:r>
            <a:r>
              <a:rPr lang="es-AR" sz="2400" dirty="0" smtClean="0"/>
              <a:t>de la V.</a:t>
            </a:r>
            <a:endParaRPr lang="es-A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533400" y="357166"/>
            <a:ext cx="7851648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es-AR" u="sng" dirty="0" smtClean="0"/>
              <a:t>FUERZAS AERODINAMICAS PERFIL ALAR</a:t>
            </a:r>
            <a:endParaRPr lang="es-ES" u="sng" dirty="0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533400" y="1928802"/>
            <a:ext cx="7854696" cy="3786214"/>
          </a:xfrm>
        </p:spPr>
        <p:txBody>
          <a:bodyPr>
            <a:normAutofit lnSpcReduction="10000"/>
          </a:bodyPr>
          <a:lstStyle/>
          <a:p>
            <a:pPr algn="ctr"/>
            <a:endParaRPr lang="es-AR" sz="4400" dirty="0" smtClean="0"/>
          </a:p>
          <a:p>
            <a:pPr algn="ctr"/>
            <a:r>
              <a:rPr lang="es-AR" sz="4400" dirty="0" smtClean="0"/>
              <a:t>L = ½ . </a:t>
            </a:r>
            <a:r>
              <a:rPr lang="el-GR" sz="4400" dirty="0" smtClean="0"/>
              <a:t>ρ</a:t>
            </a:r>
            <a:r>
              <a:rPr lang="es-AR" sz="4400" dirty="0" smtClean="0"/>
              <a:t>. S .V</a:t>
            </a:r>
            <a:r>
              <a:rPr lang="es-AR" sz="4400" baseline="30000" dirty="0" smtClean="0"/>
              <a:t>2</a:t>
            </a:r>
            <a:r>
              <a:rPr lang="es-AR" sz="4400" dirty="0" smtClean="0"/>
              <a:t> . CL</a:t>
            </a:r>
          </a:p>
          <a:p>
            <a:pPr algn="ctr"/>
            <a:endParaRPr lang="es-AR" sz="4400" dirty="0" smtClean="0"/>
          </a:p>
          <a:p>
            <a:pPr algn="ctr"/>
            <a:endParaRPr lang="es-AR" sz="4400" dirty="0" smtClean="0"/>
          </a:p>
          <a:p>
            <a:pPr algn="ctr"/>
            <a:r>
              <a:rPr lang="es-AR" sz="4400" dirty="0" smtClean="0"/>
              <a:t>D = ½ . </a:t>
            </a:r>
            <a:r>
              <a:rPr lang="el-GR" sz="4400" dirty="0" smtClean="0"/>
              <a:t>ρ</a:t>
            </a:r>
            <a:r>
              <a:rPr lang="es-AR" sz="4400" dirty="0" smtClean="0"/>
              <a:t>. S .V</a:t>
            </a:r>
            <a:r>
              <a:rPr lang="es-AR" sz="4400" baseline="30000" dirty="0" smtClean="0"/>
              <a:t>2</a:t>
            </a:r>
            <a:r>
              <a:rPr lang="es-AR" sz="4400" dirty="0" smtClean="0"/>
              <a:t> . CD</a:t>
            </a:r>
            <a:endParaRPr lang="es-ES" sz="4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11</a:t>
            </a:fld>
            <a:endParaRPr lang="es-AR"/>
          </a:p>
        </p:txBody>
      </p:sp>
      <p:sp>
        <p:nvSpPr>
          <p:cNvPr id="6" name="5 Rectángulo"/>
          <p:cNvSpPr/>
          <p:nvPr/>
        </p:nvSpPr>
        <p:spPr>
          <a:xfrm>
            <a:off x="5929322" y="3286124"/>
            <a:ext cx="321467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CL:  COEF. SUSTENTACION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6072198" y="5500702"/>
            <a:ext cx="307180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CD:  COEF. RESISTENCIA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533400" y="357166"/>
            <a:ext cx="7851648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es-AR" u="sng" smtClean="0"/>
              <a:t>FUERZAS AERODINAMICAS PERFIL </a:t>
            </a:r>
            <a:r>
              <a:rPr lang="es-AR" u="sng" dirty="0" smtClean="0"/>
              <a:t>ALAR</a:t>
            </a:r>
            <a:endParaRPr lang="es-ES" u="sng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12</a:t>
            </a:fld>
            <a:endParaRPr lang="es-A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00240"/>
            <a:ext cx="6984776" cy="416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13</a:t>
            </a:fld>
            <a:endParaRPr lang="es-AR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0" y="357166"/>
            <a:ext cx="9144000" cy="1143008"/>
          </a:xfrm>
        </p:spPr>
        <p:txBody>
          <a:bodyPr>
            <a:normAutofit/>
          </a:bodyPr>
          <a:lstStyle/>
          <a:p>
            <a:pPr algn="ctr"/>
            <a:r>
              <a:rPr lang="es-AR" sz="4800" u="sng" dirty="0" smtClean="0"/>
              <a:t>PERFIL ALAR  - ANGULO ATAQUE  </a:t>
            </a:r>
            <a:r>
              <a:rPr lang="el-GR" sz="4800" u="sng" dirty="0" smtClean="0"/>
              <a:t>α</a:t>
            </a:r>
            <a:endParaRPr lang="es-ES" sz="4800" u="sng" dirty="0"/>
          </a:p>
        </p:txBody>
      </p:sp>
      <p:sp>
        <p:nvSpPr>
          <p:cNvPr id="9" name="8 Flecha derecha"/>
          <p:cNvSpPr/>
          <p:nvPr/>
        </p:nvSpPr>
        <p:spPr>
          <a:xfrm>
            <a:off x="214282" y="4143380"/>
            <a:ext cx="1143008" cy="28575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338" y="2247900"/>
            <a:ext cx="6029325" cy="310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"/>
          <p:cNvSpPr/>
          <p:nvPr/>
        </p:nvSpPr>
        <p:spPr>
          <a:xfrm>
            <a:off x="0" y="4437112"/>
            <a:ext cx="23397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dirty="0" smtClean="0"/>
              <a:t>Viento relativo</a:t>
            </a:r>
            <a:endParaRPr lang="es-AR" sz="2400" dirty="0"/>
          </a:p>
        </p:txBody>
      </p:sp>
      <p:sp>
        <p:nvSpPr>
          <p:cNvPr id="10" name="9 Rectángulo"/>
          <p:cNvSpPr/>
          <p:nvPr/>
        </p:nvSpPr>
        <p:spPr>
          <a:xfrm>
            <a:off x="0" y="2708920"/>
            <a:ext cx="17636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smtClean="0"/>
              <a:t>Cuerda</a:t>
            </a:r>
            <a:endParaRPr lang="es-A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285860"/>
          </a:xfrm>
        </p:spPr>
        <p:txBody>
          <a:bodyPr/>
          <a:lstStyle/>
          <a:p>
            <a:pPr algn="ctr"/>
            <a:r>
              <a:rPr lang="es-AR" u="sng" dirty="0" smtClean="0"/>
              <a:t>ANGULOS DE ATAQUE - </a:t>
            </a:r>
            <a:r>
              <a:rPr lang="el-GR" u="sng" dirty="0" smtClean="0"/>
              <a:t>α</a:t>
            </a:r>
            <a:endParaRPr lang="es-ES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833564"/>
            <a:ext cx="6500859" cy="409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Conector recto"/>
          <p:cNvCxnSpPr/>
          <p:nvPr/>
        </p:nvCxnSpPr>
        <p:spPr>
          <a:xfrm>
            <a:off x="4499992" y="4365104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5148064" y="3789040"/>
            <a:ext cx="0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H="1">
            <a:off x="3707904" y="4365104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flipH="1">
            <a:off x="3707904" y="3789040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5580112" y="4437112"/>
            <a:ext cx="35638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dirty="0" smtClean="0"/>
              <a:t>CL: Coeficiente de sustentación.</a:t>
            </a:r>
          </a:p>
          <a:p>
            <a:r>
              <a:rPr lang="es-AR" dirty="0" smtClean="0"/>
              <a:t>α:  Angulo  de ataque.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214422"/>
          </a:xfrm>
        </p:spPr>
        <p:txBody>
          <a:bodyPr/>
          <a:lstStyle/>
          <a:p>
            <a:pPr algn="ctr"/>
            <a:r>
              <a:rPr lang="es-AR" u="sng" dirty="0" smtClean="0"/>
              <a:t>FLUJO AERODINAMICO</a:t>
            </a:r>
            <a:endParaRPr lang="es-ES" u="sng" dirty="0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15</a:t>
            </a:fld>
            <a:endParaRPr lang="es-A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8568952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500174"/>
          </a:xfrm>
        </p:spPr>
        <p:txBody>
          <a:bodyPr/>
          <a:lstStyle/>
          <a:p>
            <a:pPr algn="ctr"/>
            <a:r>
              <a:rPr lang="es-AR" u="sng" dirty="0" smtClean="0"/>
              <a:t>ANGULO DE ATAQUE - CL</a:t>
            </a:r>
            <a:endParaRPr lang="es-AR" u="sng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840F-E0E0-4E82-A0DF-686C01FF7FD9}" type="slidenum">
              <a:rPr lang="es-AR" smtClean="0"/>
              <a:pPr/>
              <a:t>16</a:t>
            </a:fld>
            <a:endParaRPr lang="es-A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14488"/>
            <a:ext cx="635798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5786446" y="3714752"/>
            <a:ext cx="335755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dirty="0" smtClean="0"/>
              <a:t>CL: Coeficiente de sustentación.</a:t>
            </a:r>
          </a:p>
          <a:p>
            <a:r>
              <a:rPr lang="es-AR" dirty="0" smtClean="0"/>
              <a:t>α:  Angulo  de ataque.</a:t>
            </a:r>
            <a:endParaRPr lang="es-ES" dirty="0"/>
          </a:p>
        </p:txBody>
      </p:sp>
      <p:pic>
        <p:nvPicPr>
          <p:cNvPr id="8" name="7 Imagen" descr="Resultado de imagen para formula sustentacio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72816"/>
            <a:ext cx="2627784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533400" y="285729"/>
            <a:ext cx="7851648" cy="1143008"/>
          </a:xfrm>
        </p:spPr>
        <p:txBody>
          <a:bodyPr/>
          <a:lstStyle/>
          <a:p>
            <a:pPr algn="ctr"/>
            <a:r>
              <a:rPr lang="es-AR" u="sng" dirty="0" smtClean="0"/>
              <a:t>CONCLUSIONES - </a:t>
            </a:r>
            <a:r>
              <a:rPr lang="el-GR" u="sng" dirty="0" smtClean="0"/>
              <a:t>α</a:t>
            </a:r>
            <a:endParaRPr lang="es-ES" u="sng" dirty="0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571472" y="1785927"/>
            <a:ext cx="7816624" cy="4572032"/>
          </a:xfrm>
        </p:spPr>
        <p:txBody>
          <a:bodyPr>
            <a:normAutofit/>
          </a:bodyPr>
          <a:lstStyle/>
          <a:p>
            <a:pPr lvl="0" algn="just"/>
            <a:r>
              <a:rPr lang="es-AR" sz="2800" dirty="0" smtClean="0"/>
              <a:t>La pérdida de Sustentación (L), ocurre con un determinado ángulo de ataque.</a:t>
            </a:r>
          </a:p>
          <a:p>
            <a:pPr lvl="0" algn="just"/>
            <a:endParaRPr lang="es-AR" sz="2800" dirty="0" smtClean="0"/>
          </a:p>
          <a:p>
            <a:pPr lvl="0" algn="just"/>
            <a:r>
              <a:rPr lang="es-AR" sz="2800" dirty="0" smtClean="0"/>
              <a:t>El mejor ángulo de ascenso, es un ángulo de ataque.</a:t>
            </a:r>
          </a:p>
          <a:p>
            <a:pPr lvl="0" algn="just"/>
            <a:endParaRPr lang="es-AR" sz="2800" dirty="0" smtClean="0"/>
          </a:p>
          <a:p>
            <a:pPr lvl="0" algn="just"/>
            <a:r>
              <a:rPr lang="es-AR" sz="2800" dirty="0" smtClean="0"/>
              <a:t>La mejor velocidad de ascenso, se da con un ángulo de ataque concreto.</a:t>
            </a:r>
            <a:endParaRPr lang="es-ES" sz="2800" dirty="0" smtClean="0"/>
          </a:p>
          <a:p>
            <a:pPr algn="just"/>
            <a:endParaRPr lang="es-ES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17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533400" y="285729"/>
            <a:ext cx="7851648" cy="1143008"/>
          </a:xfrm>
        </p:spPr>
        <p:txBody>
          <a:bodyPr/>
          <a:lstStyle/>
          <a:p>
            <a:pPr algn="ctr"/>
            <a:r>
              <a:rPr lang="es-AR" u="sng" dirty="0" smtClean="0"/>
              <a:t>CONCLUSIONES - </a:t>
            </a:r>
            <a:r>
              <a:rPr lang="el-GR" u="sng" dirty="0" smtClean="0"/>
              <a:t>α</a:t>
            </a:r>
            <a:endParaRPr lang="es-ES" u="sng" dirty="0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571472" y="1785927"/>
            <a:ext cx="7816624" cy="4572032"/>
          </a:xfrm>
        </p:spPr>
        <p:txBody>
          <a:bodyPr>
            <a:normAutofit/>
          </a:bodyPr>
          <a:lstStyle/>
          <a:p>
            <a:pPr lvl="0" algn="just"/>
            <a:r>
              <a:rPr lang="es-AR" sz="2800" dirty="0" smtClean="0"/>
              <a:t>La mejor relación de planeo, ocurre con un ángulo de ataque determinado.</a:t>
            </a:r>
          </a:p>
          <a:p>
            <a:pPr lvl="0" algn="just"/>
            <a:endParaRPr lang="es-ES" sz="2800" dirty="0" smtClean="0"/>
          </a:p>
          <a:p>
            <a:pPr lvl="0" algn="just"/>
            <a:r>
              <a:rPr lang="es-AR" sz="2800" dirty="0" smtClean="0"/>
              <a:t>Cuando se compensa en profundidad , en realidad se está seleccionando un ángulo de ataque.</a:t>
            </a:r>
          </a:p>
          <a:p>
            <a:pPr lvl="0" algn="just"/>
            <a:endParaRPr lang="es-ES" sz="2800" dirty="0" smtClean="0"/>
          </a:p>
          <a:p>
            <a:pPr lvl="0" algn="just"/>
            <a:r>
              <a:rPr lang="es-AR" sz="2800" dirty="0" smtClean="0"/>
              <a:t>La tasa de descenso más baja en planeo, ocurre con un ángulo de ataque particular.</a:t>
            </a:r>
            <a:endParaRPr lang="es-ES" sz="2800" dirty="0" smtClean="0"/>
          </a:p>
          <a:p>
            <a:pPr algn="just"/>
            <a:endParaRPr lang="es-ES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18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533400" y="357166"/>
            <a:ext cx="7851648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es-AR" u="sng" dirty="0" smtClean="0"/>
              <a:t>FUERZAS AERODINAMICAS </a:t>
            </a:r>
            <a:br>
              <a:rPr lang="es-AR" u="sng" dirty="0" smtClean="0"/>
            </a:br>
            <a:r>
              <a:rPr lang="es-AR" u="sng" dirty="0" smtClean="0"/>
              <a:t>CL</a:t>
            </a:r>
            <a:endParaRPr lang="es-ES" u="sng" dirty="0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533400" y="1857364"/>
            <a:ext cx="8039128" cy="4786346"/>
          </a:xfrm>
        </p:spPr>
        <p:txBody>
          <a:bodyPr>
            <a:normAutofit/>
          </a:bodyPr>
          <a:lstStyle/>
          <a:p>
            <a:pPr algn="just"/>
            <a:r>
              <a:rPr lang="es-AR" sz="3200" dirty="0" smtClean="0"/>
              <a:t>Una vez construido el avión, y sin variar su configuración, la curva del CL en función del ángulo de ataque </a:t>
            </a:r>
            <a:r>
              <a:rPr lang="el-GR" sz="3200" dirty="0" smtClean="0"/>
              <a:t>α</a:t>
            </a:r>
            <a:r>
              <a:rPr lang="es-AR" sz="3200" dirty="0" smtClean="0"/>
              <a:t>, </a:t>
            </a:r>
            <a:r>
              <a:rPr lang="es-AR" sz="3200" u="sng" dirty="0" smtClean="0"/>
              <a:t>es invariable</a:t>
            </a:r>
            <a:r>
              <a:rPr lang="es-AR" sz="3200" dirty="0" smtClean="0"/>
              <a:t>, de modo que a  cada ángulo de ataque,  le corresponde  un  CL  y  viceversa.</a:t>
            </a:r>
          </a:p>
          <a:p>
            <a:pPr algn="just"/>
            <a:r>
              <a:rPr lang="es-AR" sz="3200" dirty="0" smtClean="0"/>
              <a:t>El ángulo de ataque </a:t>
            </a:r>
            <a:r>
              <a:rPr lang="el-GR" sz="3200" dirty="0" smtClean="0"/>
              <a:t>α </a:t>
            </a:r>
            <a:r>
              <a:rPr lang="es-AR" sz="3200" dirty="0" smtClean="0"/>
              <a:t>,de entrada en pérdida de </a:t>
            </a:r>
            <a:r>
              <a:rPr lang="es-AR" sz="3200" dirty="0" err="1" smtClean="0"/>
              <a:t>sustentacion</a:t>
            </a:r>
            <a:r>
              <a:rPr lang="es-AR" sz="3200" dirty="0" smtClean="0"/>
              <a:t>  “</a:t>
            </a:r>
            <a:r>
              <a:rPr lang="es-AR" sz="3200" b="1" i="1" u="sng" dirty="0" smtClean="0"/>
              <a:t>es fijo”</a:t>
            </a:r>
            <a:r>
              <a:rPr lang="es-AR" sz="3200" dirty="0" smtClean="0"/>
              <a:t>.</a:t>
            </a:r>
          </a:p>
          <a:p>
            <a:pPr algn="just"/>
            <a:r>
              <a:rPr lang="es-AR" sz="3200" dirty="0" smtClean="0"/>
              <a:t>                        CL = L / q. S</a:t>
            </a:r>
          </a:p>
          <a:p>
            <a:pPr algn="just"/>
            <a:endParaRPr lang="es-ES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19</a:t>
            </a:fld>
            <a:endParaRPr lang="es-AR"/>
          </a:p>
        </p:txBody>
      </p:sp>
      <p:sp>
        <p:nvSpPr>
          <p:cNvPr id="6" name="5 Rectángulo"/>
          <p:cNvSpPr/>
          <p:nvPr/>
        </p:nvSpPr>
        <p:spPr>
          <a:xfrm>
            <a:off x="6588224" y="5589240"/>
            <a:ext cx="2412932" cy="482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q = Presión dinámica</a:t>
            </a:r>
            <a:endParaRPr lang="es-ES" dirty="0"/>
          </a:p>
        </p:txBody>
      </p:sp>
      <p:pic>
        <p:nvPicPr>
          <p:cNvPr id="8" name="7 Imagen" descr="Resultado de imagen para formula sustentaci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05264"/>
            <a:ext cx="2555776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	             </a:t>
            </a:r>
            <a:r>
              <a:rPr lang="es-AR" u="sng" dirty="0" smtClean="0"/>
              <a:t>TEMARIO</a:t>
            </a:r>
            <a:endParaRPr lang="es-ES" u="sng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0" y="1935480"/>
            <a:ext cx="9324528" cy="4389120"/>
          </a:xfrm>
        </p:spPr>
        <p:txBody>
          <a:bodyPr>
            <a:normAutofit/>
          </a:bodyPr>
          <a:lstStyle/>
          <a:p>
            <a:r>
              <a:rPr lang="es-AR" dirty="0" smtClean="0"/>
              <a:t>-EJES DE REFERENCIA.</a:t>
            </a:r>
          </a:p>
          <a:p>
            <a:r>
              <a:rPr lang="es-AR" dirty="0" smtClean="0"/>
              <a:t>-VELOCIDADES ANGULARES.</a:t>
            </a:r>
          </a:p>
          <a:p>
            <a:r>
              <a:rPr lang="es-AR" dirty="0" smtClean="0"/>
              <a:t>-ANGULO DE ATAQUE.</a:t>
            </a:r>
          </a:p>
          <a:p>
            <a:r>
              <a:rPr lang="es-AR" dirty="0" smtClean="0"/>
              <a:t>-COEFICIENTES AERODINAMICOS.</a:t>
            </a:r>
          </a:p>
          <a:p>
            <a:r>
              <a:rPr lang="es-AR" dirty="0" smtClean="0"/>
              <a:t>-PERDIDA DE SUSTENTACION.</a:t>
            </a:r>
          </a:p>
          <a:p>
            <a:r>
              <a:rPr lang="es-AR" dirty="0" smtClean="0"/>
              <a:t>-TIRABUZON: DEFINICION, TIPOS.</a:t>
            </a:r>
          </a:p>
          <a:p>
            <a:r>
              <a:rPr lang="es-AR" dirty="0" smtClean="0"/>
              <a:t>-ENTRADA EN TIRABUZON: PARAMETROS INFLUYENTES.</a:t>
            </a:r>
          </a:p>
          <a:p>
            <a:r>
              <a:rPr lang="es-AR" dirty="0" smtClean="0"/>
              <a:t>-SALIDA DEL TIRABUZON: INFLUENCIA DE COMANDOS.</a:t>
            </a:r>
          </a:p>
          <a:p>
            <a:r>
              <a:rPr lang="es-AR" dirty="0" smtClean="0"/>
              <a:t>-CONCLUSIONES.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2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533400" y="357166"/>
            <a:ext cx="7851648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es-AR" u="sng" dirty="0" smtClean="0"/>
              <a:t>FUERZAS AERODINAMICAS</a:t>
            </a:r>
            <a:br>
              <a:rPr lang="es-AR" u="sng" dirty="0" smtClean="0"/>
            </a:br>
            <a:r>
              <a:rPr lang="es-AR" u="sng" dirty="0" smtClean="0"/>
              <a:t>CD</a:t>
            </a:r>
            <a:endParaRPr lang="es-ES" u="sng" dirty="0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533400" y="2357430"/>
            <a:ext cx="7854696" cy="4000528"/>
          </a:xfrm>
        </p:spPr>
        <p:txBody>
          <a:bodyPr>
            <a:normAutofit/>
          </a:bodyPr>
          <a:lstStyle/>
          <a:p>
            <a:pPr algn="just"/>
            <a:r>
              <a:rPr lang="es-AR" sz="3200" dirty="0" smtClean="0"/>
              <a:t>Las fuerzas de resistencia D, varían  con la velocidad, densidad y ángulo de ataque, pero el coeficiente CD, solo dependerá del ángulo de ataque </a:t>
            </a:r>
            <a:r>
              <a:rPr lang="el-GR" sz="3200" dirty="0" smtClean="0"/>
              <a:t>α</a:t>
            </a:r>
            <a:r>
              <a:rPr lang="es-AR" sz="3200" dirty="0" smtClean="0"/>
              <a:t>.</a:t>
            </a:r>
          </a:p>
          <a:p>
            <a:pPr algn="just"/>
            <a:endParaRPr lang="es-AR" sz="3200" dirty="0" smtClean="0"/>
          </a:p>
          <a:p>
            <a:pPr algn="just"/>
            <a:r>
              <a:rPr lang="es-AR" sz="3200" dirty="0" smtClean="0"/>
              <a:t>                     CD= D /q . S</a:t>
            </a:r>
            <a:endParaRPr lang="es-ES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20</a:t>
            </a:fld>
            <a:endParaRPr lang="es-AR"/>
          </a:p>
        </p:txBody>
      </p:sp>
      <p:sp>
        <p:nvSpPr>
          <p:cNvPr id="6" name="5 Rectángulo"/>
          <p:cNvSpPr/>
          <p:nvPr/>
        </p:nvSpPr>
        <p:spPr>
          <a:xfrm>
            <a:off x="5429256" y="5572140"/>
            <a:ext cx="242889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q = Presión dinámica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0" y="285729"/>
            <a:ext cx="91440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es-AR" u="sng" dirty="0" smtClean="0"/>
              <a:t>COEFICIENTES AERODINAMICOS</a:t>
            </a:r>
            <a:br>
              <a:rPr lang="es-AR" u="sng" dirty="0" smtClean="0"/>
            </a:br>
            <a:r>
              <a:rPr lang="es-AR" u="sng" dirty="0" smtClean="0"/>
              <a:t>POLAR</a:t>
            </a:r>
            <a:endParaRPr lang="es-ES" u="sng" dirty="0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21</a:t>
            </a:fld>
            <a:endParaRPr lang="es-A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43051"/>
            <a:ext cx="8064895" cy="488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857232"/>
          </a:xfrm>
        </p:spPr>
        <p:txBody>
          <a:bodyPr/>
          <a:lstStyle/>
          <a:p>
            <a:pPr algn="ctr"/>
            <a:r>
              <a:rPr lang="es-AR" u="sng" dirty="0" smtClean="0"/>
              <a:t>SUMARIO</a:t>
            </a:r>
            <a:endParaRPr lang="es-AR" u="sng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42909" y="1196752"/>
            <a:ext cx="7745187" cy="5446959"/>
          </a:xfrm>
        </p:spPr>
        <p:txBody>
          <a:bodyPr>
            <a:noAutofit/>
          </a:bodyPr>
          <a:lstStyle/>
          <a:p>
            <a:pPr lvl="0" algn="just"/>
            <a:r>
              <a:rPr lang="es-AR" sz="2800" dirty="0" smtClean="0"/>
              <a:t>La variación de la sustentación (L) y la resistencia (D) con el ángulo de ataque, es propia de cada perfil  aerodinámico. </a:t>
            </a:r>
            <a:endParaRPr lang="es-ES" sz="2800" dirty="0" smtClean="0"/>
          </a:p>
          <a:p>
            <a:pPr lvl="0" algn="just"/>
            <a:r>
              <a:rPr lang="es-AR" sz="2800" dirty="0" smtClean="0"/>
              <a:t>Angulo de ataque crítico, es aquel que produce la mayor sustentación y a partir del cual un aumento del ángulo de ataque (</a:t>
            </a:r>
            <a:r>
              <a:rPr lang="el-GR" sz="2800" dirty="0" smtClean="0"/>
              <a:t>α</a:t>
            </a:r>
            <a:r>
              <a:rPr lang="es-AR" sz="2800" dirty="0" smtClean="0"/>
              <a:t>), NO se traduce en un incremento de la </a:t>
            </a:r>
            <a:r>
              <a:rPr lang="es-AR" sz="2800" dirty="0" smtClean="0"/>
              <a:t>sustentación (L).</a:t>
            </a:r>
            <a:endParaRPr lang="es-AR" sz="2800" dirty="0" smtClean="0"/>
          </a:p>
          <a:p>
            <a:pPr lvl="0" algn="just"/>
            <a:r>
              <a:rPr lang="es-AR" sz="2800" dirty="0" smtClean="0"/>
              <a:t>El coeficiente de sustentación (CL), es un parámetro que mide básicamente, la efectividad del ala, para convertir la presión aerodinámica en sustentación.</a:t>
            </a:r>
          </a:p>
          <a:p>
            <a:pPr lvl="0" algn="just"/>
            <a:endParaRPr lang="es-AR" sz="2800" dirty="0" smtClean="0"/>
          </a:p>
          <a:p>
            <a:pPr lvl="0" algn="just"/>
            <a:r>
              <a:rPr lang="es-AR" sz="2800" dirty="0" smtClean="0"/>
              <a:t> 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857232"/>
          </a:xfrm>
        </p:spPr>
        <p:txBody>
          <a:bodyPr/>
          <a:lstStyle/>
          <a:p>
            <a:pPr algn="ctr"/>
            <a:r>
              <a:rPr lang="es-AR" u="sng" dirty="0" smtClean="0"/>
              <a:t>SUMARIO</a:t>
            </a:r>
            <a:endParaRPr lang="es-AR" u="sng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42909" y="1142984"/>
            <a:ext cx="7745187" cy="5715015"/>
          </a:xfrm>
        </p:spPr>
        <p:txBody>
          <a:bodyPr>
            <a:noAutofit/>
          </a:bodyPr>
          <a:lstStyle/>
          <a:p>
            <a:pPr lvl="0" algn="just"/>
            <a:endParaRPr lang="es-AR" sz="2800" dirty="0" smtClean="0"/>
          </a:p>
          <a:p>
            <a:pPr lvl="0" algn="just"/>
            <a:r>
              <a:rPr lang="es-AR" sz="2800" dirty="0" smtClean="0"/>
              <a:t> Un ala típica, puede tener un coeficiente de sustentación (</a:t>
            </a:r>
            <a:r>
              <a:rPr lang="es-AR" sz="2800" b="1" dirty="0" smtClean="0"/>
              <a:t>CL</a:t>
            </a:r>
            <a:r>
              <a:rPr lang="es-AR" sz="2800" dirty="0" smtClean="0"/>
              <a:t>)de alrededor de 1.5 sin extender </a:t>
            </a:r>
            <a:r>
              <a:rPr lang="es-AR" sz="2800" dirty="0" err="1" smtClean="0"/>
              <a:t>flaps</a:t>
            </a:r>
            <a:r>
              <a:rPr lang="es-AR" sz="2800" dirty="0" smtClean="0"/>
              <a:t>, es muy difícil conseguir un coeficiente mayor de 2.5 incluso, con </a:t>
            </a:r>
            <a:r>
              <a:rPr lang="es-AR" sz="2800" dirty="0" err="1" smtClean="0"/>
              <a:t>flaps</a:t>
            </a:r>
            <a:r>
              <a:rPr lang="es-AR" sz="2800" dirty="0" smtClean="0"/>
              <a:t> extendidos.</a:t>
            </a:r>
          </a:p>
          <a:p>
            <a:pPr lvl="0" algn="just"/>
            <a:endParaRPr lang="es-AR" sz="2800" dirty="0" smtClean="0"/>
          </a:p>
          <a:p>
            <a:pPr lvl="0" algn="just"/>
            <a:r>
              <a:rPr lang="es-AR" sz="2800" dirty="0" smtClean="0"/>
              <a:t>El coeficiente de sustentación (</a:t>
            </a:r>
            <a:r>
              <a:rPr lang="es-AR" sz="2800" b="1" dirty="0" smtClean="0"/>
              <a:t>CL</a:t>
            </a:r>
            <a:r>
              <a:rPr lang="es-AR" sz="2800" dirty="0" smtClean="0"/>
              <a:t>) es una función simple, del ángulo de ataque.</a:t>
            </a:r>
          </a:p>
          <a:p>
            <a:pPr lvl="0" algn="just"/>
            <a:endParaRPr lang="es-ES" sz="2800" dirty="0" smtClean="0"/>
          </a:p>
          <a:p>
            <a:pPr lvl="0" algn="just"/>
            <a:r>
              <a:rPr lang="es-AR" sz="2800" dirty="0" smtClean="0"/>
              <a:t>En la sustentación total producida (L), los principales ingredientes son la velocidad (V) y el ángulo de ataque</a:t>
            </a:r>
            <a:r>
              <a:rPr lang="el-GR" sz="2800" dirty="0" smtClean="0"/>
              <a:t> </a:t>
            </a:r>
            <a:r>
              <a:rPr lang="es-AR" sz="2800" dirty="0" smtClean="0"/>
              <a:t>(</a:t>
            </a:r>
            <a:r>
              <a:rPr lang="el-GR" sz="2800" dirty="0" smtClean="0"/>
              <a:t>α</a:t>
            </a:r>
            <a:r>
              <a:rPr lang="es-AR" sz="2800" dirty="0" smtClean="0"/>
              <a:t>).</a:t>
            </a:r>
          </a:p>
          <a:p>
            <a:pPr lvl="0" algn="just"/>
            <a:endParaRPr lang="es-ES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23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857232"/>
          </a:xfrm>
        </p:spPr>
        <p:txBody>
          <a:bodyPr/>
          <a:lstStyle/>
          <a:p>
            <a:pPr algn="ctr"/>
            <a:r>
              <a:rPr lang="es-AR" u="sng" dirty="0" smtClean="0"/>
              <a:t>SUMARIO</a:t>
            </a:r>
            <a:endParaRPr lang="es-AR" u="sng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571472" y="1142985"/>
            <a:ext cx="7816624" cy="5500726"/>
          </a:xfrm>
        </p:spPr>
        <p:txBody>
          <a:bodyPr>
            <a:normAutofit/>
          </a:bodyPr>
          <a:lstStyle/>
          <a:p>
            <a:pPr lvl="0" algn="just"/>
            <a:endParaRPr lang="es-ES" sz="3200" dirty="0" smtClean="0"/>
          </a:p>
          <a:p>
            <a:pPr lvl="0" algn="just"/>
            <a:r>
              <a:rPr lang="es-AR" sz="3200" dirty="0" smtClean="0"/>
              <a:t>Para la misma sustentación (L), si la velocidad disminuye el coeficiente de sustentación (CL) debe incrementarse y viceversa.</a:t>
            </a:r>
            <a:endParaRPr lang="es-ES" sz="3200" dirty="0" smtClean="0"/>
          </a:p>
          <a:p>
            <a:pPr lvl="0" algn="just"/>
            <a:endParaRPr lang="es-AR" sz="3200" dirty="0" smtClean="0"/>
          </a:p>
          <a:p>
            <a:pPr lvl="0" algn="just"/>
            <a:r>
              <a:rPr lang="es-AR" sz="3200" dirty="0" smtClean="0"/>
              <a:t>Para una misma cantidad de sustentación (L), a cada ángulo de ataque (</a:t>
            </a:r>
            <a:r>
              <a:rPr lang="el-GR" sz="3200" dirty="0" smtClean="0"/>
              <a:t>α</a:t>
            </a:r>
            <a:r>
              <a:rPr lang="es-AR" sz="3200" dirty="0" smtClean="0"/>
              <a:t>), le corresponde una velocidad y viceversa.</a:t>
            </a:r>
            <a:endParaRPr lang="es-ES" sz="3200" dirty="0" smtClean="0"/>
          </a:p>
          <a:p>
            <a:pPr algn="just"/>
            <a:endParaRPr lang="es-ES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24</a:t>
            </a:fld>
            <a:endParaRPr lang="es-AR"/>
          </a:p>
        </p:txBody>
      </p:sp>
      <p:pic>
        <p:nvPicPr>
          <p:cNvPr id="6" name="5 Imagen" descr="Resultado de imagen para formula sustentaci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286124"/>
            <a:ext cx="3786214" cy="113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85729"/>
            <a:ext cx="9144000" cy="1214446"/>
          </a:xfrm>
        </p:spPr>
        <p:txBody>
          <a:bodyPr>
            <a:normAutofit/>
          </a:bodyPr>
          <a:lstStyle/>
          <a:p>
            <a:pPr algn="ctr"/>
            <a:r>
              <a:rPr lang="es-AR" u="sng" dirty="0" smtClean="0"/>
              <a:t>PERDIDA DE SUSTENTACION</a:t>
            </a:r>
            <a:endParaRPr lang="es-AR" u="sng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1472" y="2357430"/>
            <a:ext cx="7816624" cy="2623706"/>
          </a:xfrm>
        </p:spPr>
        <p:txBody>
          <a:bodyPr>
            <a:noAutofit/>
          </a:bodyPr>
          <a:lstStyle/>
          <a:p>
            <a:pPr algn="just"/>
            <a:r>
              <a:rPr lang="es-AR" sz="4800" dirty="0" smtClean="0"/>
              <a:t>¡¡EL PERFIL, ENTRA EN PERDIDA A UN CIERTO ANGULO DE ATAQUE (</a:t>
            </a:r>
            <a:r>
              <a:rPr lang="el-GR" sz="4800" dirty="0" smtClean="0"/>
              <a:t>α</a:t>
            </a:r>
            <a:r>
              <a:rPr lang="es-AR" sz="4800" dirty="0" smtClean="0"/>
              <a:t>), </a:t>
            </a:r>
            <a:r>
              <a:rPr lang="es-AR" sz="4800" b="1" i="1" u="sng" dirty="0" smtClean="0"/>
              <a:t>NO</a:t>
            </a:r>
            <a:r>
              <a:rPr lang="es-AR" sz="4800" dirty="0" smtClean="0"/>
              <a:t>, A UNA VELOCIDAD DETERMINADA!!</a:t>
            </a:r>
            <a:endParaRPr lang="es-AR" sz="4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25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285860"/>
          </a:xfrm>
        </p:spPr>
        <p:txBody>
          <a:bodyPr/>
          <a:lstStyle/>
          <a:p>
            <a:pPr algn="ctr"/>
            <a:r>
              <a:rPr lang="es-AR" u="sng" dirty="0" smtClean="0"/>
              <a:t>ANGULOS DE ATAQUE - </a:t>
            </a:r>
            <a:r>
              <a:rPr lang="el-GR" u="sng" dirty="0" smtClean="0"/>
              <a:t>α</a:t>
            </a:r>
            <a:endParaRPr lang="es-ES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833564"/>
            <a:ext cx="6500859" cy="409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Imagen" descr="Resultado de imagen para formula sustentacio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949280"/>
            <a:ext cx="324036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5364088" y="5949280"/>
            <a:ext cx="3131840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dirty="0" smtClean="0"/>
              <a:t>CL: Coeficiente sustentación.</a:t>
            </a:r>
          </a:p>
          <a:p>
            <a:r>
              <a:rPr lang="es-AR" dirty="0" smtClean="0"/>
              <a:t>α:  Angulo  de ataque.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428736"/>
          </a:xfrm>
        </p:spPr>
        <p:txBody>
          <a:bodyPr/>
          <a:lstStyle/>
          <a:p>
            <a:pPr algn="ctr"/>
            <a:r>
              <a:rPr lang="es-AR" u="sng" dirty="0" smtClean="0"/>
              <a:t>PERDIDA (L)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2285993"/>
            <a:ext cx="7854696" cy="3143272"/>
          </a:xfrm>
        </p:spPr>
        <p:txBody>
          <a:bodyPr>
            <a:normAutofit/>
          </a:bodyPr>
          <a:lstStyle/>
          <a:p>
            <a:pPr algn="just"/>
            <a:r>
              <a:rPr lang="es-AR" sz="3600" dirty="0" smtClean="0"/>
              <a:t>LA PERDIDA, SE ORIGINA EN LA PROXIMIDAD DE AQUELLOS PUNTOS, EN LOS QUE EL COEFICIENTE DE SUSTENTACION LOCAL  CL,  ES MAXIMO. </a:t>
            </a:r>
            <a:endParaRPr lang="es-AR" sz="3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27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428736"/>
          </a:xfrm>
        </p:spPr>
        <p:txBody>
          <a:bodyPr/>
          <a:lstStyle/>
          <a:p>
            <a:pPr algn="ctr"/>
            <a:r>
              <a:rPr lang="es-AR" u="sng" dirty="0" smtClean="0"/>
              <a:t>PERDIDA DE CONTROL</a:t>
            </a:r>
            <a:endParaRPr lang="es-AR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533400" y="2492897"/>
            <a:ext cx="7854696" cy="2488240"/>
          </a:xfrm>
        </p:spPr>
        <p:txBody>
          <a:bodyPr>
            <a:noAutofit/>
          </a:bodyPr>
          <a:lstStyle/>
          <a:p>
            <a:pPr algn="just"/>
            <a:r>
              <a:rPr lang="es-AR" sz="3200" dirty="0" smtClean="0"/>
              <a:t>Diremos que hay perdida de control, si el avión no reacciona de manera habitual a las ordenes  del  piloto.</a:t>
            </a:r>
          </a:p>
          <a:p>
            <a:pPr algn="just"/>
            <a:endParaRPr lang="es-AR" sz="3200" dirty="0" smtClean="0"/>
          </a:p>
          <a:p>
            <a:pPr algn="just"/>
            <a:r>
              <a:rPr lang="es-AR" sz="3200" dirty="0" smtClean="0"/>
              <a:t>Esta evolución, puede desencadenar un </a:t>
            </a:r>
            <a:r>
              <a:rPr lang="es-AR" sz="3200" u="sng" dirty="0" smtClean="0"/>
              <a:t>TIRABUZON / BARRENA / SPIN / VRILLE</a:t>
            </a:r>
            <a:r>
              <a:rPr lang="es-AR" sz="3200" dirty="0" smtClean="0"/>
              <a:t>.</a:t>
            </a:r>
            <a:endParaRPr lang="es-ES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28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	             </a:t>
            </a:r>
            <a:r>
              <a:rPr lang="es-AR" u="sng" dirty="0" smtClean="0"/>
              <a:t>TEMARIO</a:t>
            </a:r>
            <a:endParaRPr lang="es-ES" u="sng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0" y="1935480"/>
            <a:ext cx="9324528" cy="4389120"/>
          </a:xfrm>
        </p:spPr>
        <p:txBody>
          <a:bodyPr>
            <a:normAutofit/>
          </a:bodyPr>
          <a:lstStyle/>
          <a:p>
            <a:r>
              <a:rPr lang="es-AR" dirty="0" smtClean="0">
                <a:solidFill>
                  <a:schemeClr val="bg2">
                    <a:lumMod val="50000"/>
                  </a:schemeClr>
                </a:solidFill>
              </a:rPr>
              <a:t>-EJES DE REFERENCIA.</a:t>
            </a:r>
          </a:p>
          <a:p>
            <a:r>
              <a:rPr lang="es-AR" dirty="0" smtClean="0">
                <a:solidFill>
                  <a:schemeClr val="bg2">
                    <a:lumMod val="50000"/>
                  </a:schemeClr>
                </a:solidFill>
              </a:rPr>
              <a:t>-VELOCIDADES ANGULARES.</a:t>
            </a:r>
          </a:p>
          <a:p>
            <a:r>
              <a:rPr lang="es-AR" dirty="0" smtClean="0">
                <a:solidFill>
                  <a:schemeClr val="bg2">
                    <a:lumMod val="50000"/>
                  </a:schemeClr>
                </a:solidFill>
              </a:rPr>
              <a:t>-ANGULO DE ATAQUE.</a:t>
            </a:r>
          </a:p>
          <a:p>
            <a:r>
              <a:rPr lang="es-AR" dirty="0" smtClean="0">
                <a:solidFill>
                  <a:schemeClr val="bg2">
                    <a:lumMod val="50000"/>
                  </a:schemeClr>
                </a:solidFill>
              </a:rPr>
              <a:t>-COEFICIENTES AERODINAMICOS.</a:t>
            </a:r>
          </a:p>
          <a:p>
            <a:r>
              <a:rPr lang="es-AR" dirty="0" smtClean="0">
                <a:solidFill>
                  <a:schemeClr val="bg2">
                    <a:lumMod val="50000"/>
                  </a:schemeClr>
                </a:solidFill>
              </a:rPr>
              <a:t>-PERDIDA DE SUSTENTACION.</a:t>
            </a:r>
          </a:p>
          <a:p>
            <a:r>
              <a:rPr lang="es-AR" dirty="0" smtClean="0"/>
              <a:t>-TIRABUZON: DEFINICION, TIPOS.</a:t>
            </a:r>
          </a:p>
          <a:p>
            <a:r>
              <a:rPr lang="es-AR" dirty="0" smtClean="0"/>
              <a:t>-ENTRADA EN TIRABUZON: PARAMETROS INFLUYENTES.</a:t>
            </a:r>
          </a:p>
          <a:p>
            <a:r>
              <a:rPr lang="es-AR" dirty="0" smtClean="0"/>
              <a:t>-SALIDA DEL TIRABUZON: INFLUENCIA DE COMANDOS.</a:t>
            </a:r>
          </a:p>
          <a:p>
            <a:r>
              <a:rPr lang="es-AR" dirty="0" smtClean="0"/>
              <a:t>-CONCLUSIONES.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29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3</a:t>
            </a:fld>
            <a:endParaRPr lang="es-AR" dirty="0"/>
          </a:p>
        </p:txBody>
      </p:sp>
      <p:pic>
        <p:nvPicPr>
          <p:cNvPr id="8" name="7 Imagen" descr="Resultado de imagen para formula sustentaci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64705"/>
            <a:ext cx="662473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Elipse"/>
          <p:cNvSpPr/>
          <p:nvPr/>
        </p:nvSpPr>
        <p:spPr>
          <a:xfrm>
            <a:off x="1547664" y="3717032"/>
            <a:ext cx="504056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L</a:t>
            </a:r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77072"/>
            <a:ext cx="4370826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"/>
          <p:cNvSpPr/>
          <p:nvPr/>
        </p:nvSpPr>
        <p:spPr>
          <a:xfrm>
            <a:off x="1428728" y="2214554"/>
            <a:ext cx="107157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LIFT</a:t>
            </a:r>
            <a:endParaRPr lang="es-ES" dirty="0"/>
          </a:p>
        </p:txBody>
      </p:sp>
      <p:pic>
        <p:nvPicPr>
          <p:cNvPr id="10" name="9 Imagen" descr="Resultado de imagen para foto planead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501008"/>
            <a:ext cx="273630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Flecha arriba"/>
          <p:cNvSpPr/>
          <p:nvPr/>
        </p:nvSpPr>
        <p:spPr>
          <a:xfrm>
            <a:off x="6516216" y="3933056"/>
            <a:ext cx="144016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Elipse"/>
          <p:cNvSpPr/>
          <p:nvPr/>
        </p:nvSpPr>
        <p:spPr>
          <a:xfrm>
            <a:off x="6300192" y="3573016"/>
            <a:ext cx="504056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L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584176"/>
          </a:xfrm>
        </p:spPr>
        <p:txBody>
          <a:bodyPr>
            <a:normAutofit/>
          </a:bodyPr>
          <a:lstStyle/>
          <a:p>
            <a:pPr algn="ctr"/>
            <a:r>
              <a:rPr lang="es-AR" sz="6600" u="sng" dirty="0" smtClean="0"/>
              <a:t>TIRABUZON: DEFINICION</a:t>
            </a:r>
            <a:endParaRPr lang="es-ES" sz="6600" u="sng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533400" y="2276872"/>
            <a:ext cx="8215064" cy="3888432"/>
          </a:xfrm>
        </p:spPr>
        <p:txBody>
          <a:bodyPr>
            <a:normAutofit lnSpcReduction="10000"/>
          </a:bodyPr>
          <a:lstStyle/>
          <a:p>
            <a:pPr algn="just"/>
            <a:r>
              <a:rPr lang="es-AR" dirty="0" smtClean="0"/>
              <a:t>Es una evolución a incidencia  elevada,  positiva ó negativa, en la cual las velocidades angulares (</a:t>
            </a:r>
            <a:r>
              <a:rPr lang="es-AR" dirty="0" err="1" smtClean="0"/>
              <a:t>p,q,r</a:t>
            </a:r>
            <a:r>
              <a:rPr lang="es-AR" dirty="0" smtClean="0"/>
              <a:t>), alrededor de los tres ejes del avión (X,Y,Z), pueden ser importantes.</a:t>
            </a:r>
          </a:p>
          <a:p>
            <a:pPr algn="just"/>
            <a:endParaRPr lang="es-AR" dirty="0" smtClean="0"/>
          </a:p>
          <a:p>
            <a:pPr algn="just"/>
            <a:r>
              <a:rPr lang="es-AR" dirty="0" smtClean="0"/>
              <a:t>En particular, la velocidad angular (r) de </a:t>
            </a:r>
            <a:r>
              <a:rPr lang="es-AR" sz="3200" u="sng" dirty="0" smtClean="0"/>
              <a:t>guiñada</a:t>
            </a:r>
            <a:r>
              <a:rPr lang="es-AR" dirty="0" smtClean="0"/>
              <a:t>, es muy superior, a las encontradas en vuelo normal.</a:t>
            </a:r>
          </a:p>
          <a:p>
            <a:pPr algn="just"/>
            <a:r>
              <a:rPr lang="es-AR" dirty="0" smtClean="0"/>
              <a:t>  Incidencia +: Tirabuzón normal.</a:t>
            </a:r>
          </a:p>
          <a:p>
            <a:pPr algn="just"/>
            <a:r>
              <a:rPr lang="es-AR" dirty="0" smtClean="0"/>
              <a:t>  Incidencia - : Tirabuzón invertido.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30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484784"/>
          </a:xfrm>
        </p:spPr>
        <p:txBody>
          <a:bodyPr/>
          <a:lstStyle/>
          <a:p>
            <a:pPr algn="ctr"/>
            <a:r>
              <a:rPr lang="es-AR" u="sng" dirty="0" smtClean="0"/>
              <a:t>DIFERENTES TIPOS</a:t>
            </a:r>
            <a:endParaRPr lang="es-ES" u="sng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533400" y="1700808"/>
            <a:ext cx="7854696" cy="4968552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s-AR" dirty="0" smtClean="0"/>
              <a:t> CALMO.</a:t>
            </a:r>
          </a:p>
          <a:p>
            <a:pPr algn="l">
              <a:buFont typeface="Arial" pitchFamily="34" charset="0"/>
              <a:buChar char="•"/>
            </a:pPr>
            <a:r>
              <a:rPr lang="es-AR" dirty="0" smtClean="0"/>
              <a:t>PICADO.</a:t>
            </a:r>
          </a:p>
          <a:p>
            <a:pPr algn="l">
              <a:buFont typeface="Arial" pitchFamily="34" charset="0"/>
              <a:buChar char="•"/>
            </a:pPr>
            <a:r>
              <a:rPr lang="es-AR" dirty="0" smtClean="0"/>
              <a:t>CHATO Y RAPIDO.</a:t>
            </a:r>
          </a:p>
          <a:p>
            <a:pPr algn="l">
              <a:buFont typeface="Arial" pitchFamily="34" charset="0"/>
              <a:buChar char="•"/>
            </a:pPr>
            <a:r>
              <a:rPr lang="es-AR" dirty="0" smtClean="0"/>
              <a:t> INVERTIDO.</a:t>
            </a:r>
          </a:p>
          <a:p>
            <a:pPr algn="l">
              <a:buFont typeface="Arial" pitchFamily="34" charset="0"/>
              <a:buChar char="•"/>
            </a:pPr>
            <a:r>
              <a:rPr lang="es-AR" dirty="0" smtClean="0"/>
              <a:t>AGITADO DESORDENADO.</a:t>
            </a:r>
          </a:p>
          <a:p>
            <a:pPr algn="l">
              <a:buFont typeface="Arial" pitchFamily="34" charset="0"/>
              <a:buChar char="•"/>
            </a:pPr>
            <a:r>
              <a:rPr lang="es-AR" dirty="0" smtClean="0"/>
              <a:t>AGITADO ORDENADO.</a:t>
            </a:r>
          </a:p>
          <a:p>
            <a:pPr algn="l">
              <a:buFont typeface="Arial" pitchFamily="34" charset="0"/>
              <a:buChar char="•"/>
            </a:pPr>
            <a:r>
              <a:rPr lang="es-AR" dirty="0" smtClean="0"/>
              <a:t>AGITADO CON PASAJES A INVERTIDO.</a:t>
            </a:r>
          </a:p>
          <a:p>
            <a:pPr algn="l">
              <a:buFont typeface="Arial" pitchFamily="34" charset="0"/>
              <a:buChar char="•"/>
            </a:pPr>
            <a:r>
              <a:rPr lang="es-AR" dirty="0" smtClean="0"/>
              <a:t>NORMAL.</a:t>
            </a:r>
          </a:p>
          <a:p>
            <a:pPr algn="l">
              <a:buFont typeface="Arial" pitchFamily="34" charset="0"/>
              <a:buChar char="•"/>
            </a:pPr>
            <a:r>
              <a:rPr lang="es-AR" dirty="0" smtClean="0"/>
              <a:t>ETC, ETC.</a:t>
            </a:r>
          </a:p>
          <a:p>
            <a:pPr algn="l">
              <a:buFont typeface="Arial" pitchFamily="34" charset="0"/>
              <a:buChar char="•"/>
            </a:pPr>
            <a:endParaRPr lang="es-AR" dirty="0" smtClean="0"/>
          </a:p>
          <a:p>
            <a:pPr algn="l">
              <a:buFont typeface="Arial" pitchFamily="34" charset="0"/>
              <a:buChar char="•"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31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700808"/>
          </a:xfrm>
        </p:spPr>
        <p:txBody>
          <a:bodyPr/>
          <a:lstStyle/>
          <a:p>
            <a:r>
              <a:rPr lang="es-AR" u="sng" dirty="0" smtClean="0"/>
              <a:t>ENTRADA EN TIRABUZON</a:t>
            </a:r>
            <a:endParaRPr lang="es-ES" u="sng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533400" y="1988841"/>
            <a:ext cx="7854696" cy="4680520"/>
          </a:xfrm>
        </p:spPr>
        <p:txBody>
          <a:bodyPr>
            <a:normAutofit/>
          </a:bodyPr>
          <a:lstStyle/>
          <a:p>
            <a:pPr algn="just"/>
            <a:r>
              <a:rPr lang="es-AR" dirty="0" smtClean="0"/>
              <a:t>El fenómeno de la entrada  en  tirabuzón es complejo, no existe una explicación  sencilla y fácil.</a:t>
            </a:r>
          </a:p>
          <a:p>
            <a:pPr algn="just"/>
            <a:endParaRPr lang="es-AR" dirty="0" smtClean="0"/>
          </a:p>
          <a:p>
            <a:pPr algn="just"/>
            <a:r>
              <a:rPr lang="es-AR" dirty="0" smtClean="0"/>
              <a:t>El estudio de fuerzas aerodinámicas, es difícil.</a:t>
            </a:r>
          </a:p>
          <a:p>
            <a:pPr algn="just"/>
            <a:endParaRPr lang="es-AR" dirty="0" smtClean="0"/>
          </a:p>
          <a:p>
            <a:pPr algn="just"/>
            <a:r>
              <a:rPr lang="es-AR" dirty="0" smtClean="0"/>
              <a:t>Por una parte, considerando las incidencias y amplitud de movimientos, nos encontramos en un dominio no lineal de vuelo, siendo complicado tener acceso a todos los  coeficientes  aerodinámicos.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32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700808"/>
          </a:xfrm>
        </p:spPr>
        <p:txBody>
          <a:bodyPr/>
          <a:lstStyle/>
          <a:p>
            <a:r>
              <a:rPr lang="es-AR" u="sng" dirty="0" smtClean="0"/>
              <a:t>ENTRADA EN TIRABUZON</a:t>
            </a:r>
            <a:endParaRPr lang="es-ES" u="sng" dirty="0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533400" y="1988840"/>
            <a:ext cx="7999040" cy="4536504"/>
          </a:xfrm>
        </p:spPr>
        <p:txBody>
          <a:bodyPr>
            <a:normAutofit/>
          </a:bodyPr>
          <a:lstStyle/>
          <a:p>
            <a:pPr algn="just"/>
            <a:r>
              <a:rPr lang="es-AR" dirty="0" smtClean="0"/>
              <a:t>Por otra parte, el estudio en túneles aerodinámicos verticales, está sujeto a precauciones, en razón de la diferencia, que existe entre el túnel y la altitud  del vuelo.</a:t>
            </a:r>
          </a:p>
          <a:p>
            <a:pPr algn="just"/>
            <a:endParaRPr lang="es-AR" dirty="0" smtClean="0"/>
          </a:p>
          <a:p>
            <a:pPr algn="just"/>
            <a:r>
              <a:rPr lang="es-AR" dirty="0" smtClean="0"/>
              <a:t> En efecto, a partir del momento del desprendimiento aerodinámico localizado, que interviene en el fenómeno de la entrada en tirabuzón, la transcripción de resultados del túnel, al vuelo, debe hacerse con mucha prudencia.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33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700808"/>
          </a:xfrm>
        </p:spPr>
        <p:txBody>
          <a:bodyPr/>
          <a:lstStyle/>
          <a:p>
            <a:r>
              <a:rPr lang="es-AR" u="sng" dirty="0" smtClean="0"/>
              <a:t>ENTRADA EN TIRABUZON</a:t>
            </a:r>
            <a:endParaRPr lang="es-ES" u="sng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533400" y="2276872"/>
            <a:ext cx="7854696" cy="4176464"/>
          </a:xfrm>
        </p:spPr>
        <p:txBody>
          <a:bodyPr>
            <a:normAutofit/>
          </a:bodyPr>
          <a:lstStyle/>
          <a:p>
            <a:pPr algn="l"/>
            <a:r>
              <a:rPr lang="es-AR" dirty="0" smtClean="0"/>
              <a:t>SENTIDO DE ROTACION:</a:t>
            </a:r>
          </a:p>
          <a:p>
            <a:pPr algn="l"/>
            <a:r>
              <a:rPr lang="es-AR" dirty="0" smtClean="0"/>
              <a:t>Un tirabuzón es a la derecha, si la velocidad angular de GUIÑADA  (r), es a la derecha.</a:t>
            </a:r>
          </a:p>
          <a:p>
            <a:pPr algn="l"/>
            <a:endParaRPr lang="es-AR" dirty="0" smtClean="0"/>
          </a:p>
          <a:p>
            <a:pPr algn="l"/>
            <a:r>
              <a:rPr lang="es-AR" dirty="0" smtClean="0"/>
              <a:t>Un tirabuzón es a la izquierda, si la velocidad angular de GUIÑADA  (r), es a la izquierda.</a:t>
            </a:r>
          </a:p>
          <a:p>
            <a:pPr algn="l"/>
            <a:endParaRPr lang="es-AR" dirty="0" smtClean="0"/>
          </a:p>
          <a:p>
            <a:pPr algn="l"/>
            <a:r>
              <a:rPr lang="es-AR" dirty="0" smtClean="0"/>
              <a:t>Estas definiciones, se dan con un tirabuzón NORMAL.  (incidencia +).</a:t>
            </a:r>
          </a:p>
          <a:p>
            <a:pPr algn="l"/>
            <a:endParaRPr lang="es-AR" dirty="0" smtClean="0"/>
          </a:p>
          <a:p>
            <a:pPr algn="l"/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34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700808"/>
          </a:xfrm>
        </p:spPr>
        <p:txBody>
          <a:bodyPr/>
          <a:lstStyle/>
          <a:p>
            <a:r>
              <a:rPr lang="es-AR" u="sng" dirty="0" smtClean="0"/>
              <a:t>ENTRADA EN TIRABUZON</a:t>
            </a:r>
            <a:endParaRPr lang="es-ES" u="sng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533400" y="1916832"/>
            <a:ext cx="7854696" cy="4464496"/>
          </a:xfrm>
        </p:spPr>
        <p:txBody>
          <a:bodyPr>
            <a:normAutofit/>
          </a:bodyPr>
          <a:lstStyle/>
          <a:p>
            <a:pPr algn="just"/>
            <a:r>
              <a:rPr lang="es-AR" dirty="0" smtClean="0"/>
              <a:t>Timón de dirección a la derecha: Origina, en primer lugar una velocidad de guiñada  (r) a la derecha, y, por otra parte un </a:t>
            </a:r>
            <a:r>
              <a:rPr lang="es-AR" dirty="0" err="1" smtClean="0"/>
              <a:t>derrapaje</a:t>
            </a:r>
            <a:r>
              <a:rPr lang="es-AR" dirty="0" smtClean="0"/>
              <a:t> a la izquierda.</a:t>
            </a:r>
          </a:p>
          <a:p>
            <a:pPr algn="just"/>
            <a:endParaRPr lang="es-AR" dirty="0" smtClean="0"/>
          </a:p>
          <a:p>
            <a:pPr algn="just"/>
            <a:r>
              <a:rPr lang="es-AR" dirty="0" smtClean="0"/>
              <a:t>La velocidad de guiñada  (r) a la derecha, origina una velocidad de </a:t>
            </a:r>
            <a:r>
              <a:rPr lang="es-AR" dirty="0" err="1" smtClean="0"/>
              <a:t>rolido</a:t>
            </a:r>
            <a:r>
              <a:rPr lang="es-AR" dirty="0" smtClean="0"/>
              <a:t>  (p) a la derecha.</a:t>
            </a:r>
          </a:p>
          <a:p>
            <a:pPr algn="just"/>
            <a:endParaRPr lang="es-AR" dirty="0" smtClean="0"/>
          </a:p>
          <a:p>
            <a:pPr algn="just"/>
            <a:r>
              <a:rPr lang="es-AR" dirty="0" smtClean="0"/>
              <a:t>Por estas dos razones, el avión parte con </a:t>
            </a:r>
            <a:r>
              <a:rPr lang="es-AR" dirty="0" err="1" smtClean="0"/>
              <a:t>rolido</a:t>
            </a:r>
            <a:r>
              <a:rPr lang="es-AR" dirty="0" smtClean="0"/>
              <a:t> a la derecha. Aumenta “</a:t>
            </a:r>
            <a:r>
              <a:rPr lang="el-GR" dirty="0" smtClean="0"/>
              <a:t>α</a:t>
            </a:r>
            <a:r>
              <a:rPr lang="es-AR" dirty="0" smtClean="0"/>
              <a:t>”, del ala derecha que desciende y una disminución de “</a:t>
            </a:r>
            <a:r>
              <a:rPr lang="el-GR" dirty="0" smtClean="0"/>
              <a:t>α</a:t>
            </a:r>
            <a:r>
              <a:rPr lang="es-AR" dirty="0" smtClean="0"/>
              <a:t>”, del ala izquierda que asciende.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35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700808"/>
          </a:xfrm>
        </p:spPr>
        <p:txBody>
          <a:bodyPr/>
          <a:lstStyle/>
          <a:p>
            <a:r>
              <a:rPr lang="es-AR" u="sng" dirty="0" smtClean="0"/>
              <a:t>ENTRADA EN TIRABUZON</a:t>
            </a:r>
            <a:endParaRPr lang="es-ES" u="sng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533400" y="2060848"/>
            <a:ext cx="7854696" cy="4608512"/>
          </a:xfrm>
        </p:spPr>
        <p:txBody>
          <a:bodyPr>
            <a:normAutofit/>
          </a:bodyPr>
          <a:lstStyle/>
          <a:p>
            <a:pPr algn="just"/>
            <a:r>
              <a:rPr lang="es-AR" dirty="0" smtClean="0"/>
              <a:t>Si “</a:t>
            </a:r>
            <a:r>
              <a:rPr lang="el-GR" dirty="0" smtClean="0"/>
              <a:t>α</a:t>
            </a:r>
            <a:r>
              <a:rPr lang="es-AR" dirty="0" smtClean="0"/>
              <a:t>”  del avión es ligeramente superior al CL </a:t>
            </a:r>
            <a:r>
              <a:rPr lang="es-AR" dirty="0" err="1" smtClean="0"/>
              <a:t>max</a:t>
            </a:r>
            <a:r>
              <a:rPr lang="es-AR" dirty="0" smtClean="0"/>
              <a:t> .</a:t>
            </a:r>
          </a:p>
          <a:p>
            <a:pPr algn="just"/>
            <a:r>
              <a:rPr lang="es-AR" dirty="0" smtClean="0"/>
              <a:t>Esta variación , conduce a un aumento de CL sobre el ala izquierda y una disminución, sobre el ala derecha.</a:t>
            </a:r>
          </a:p>
          <a:p>
            <a:pPr algn="just"/>
            <a:r>
              <a:rPr lang="es-AR" dirty="0" smtClean="0"/>
              <a:t>Por lo tanto, el </a:t>
            </a:r>
            <a:r>
              <a:rPr lang="es-AR" dirty="0" err="1" smtClean="0"/>
              <a:t>rolido</a:t>
            </a:r>
            <a:r>
              <a:rPr lang="es-AR" dirty="0" smtClean="0"/>
              <a:t> a derecha, se amplifica. Esto permite explicar el movimiento </a:t>
            </a:r>
            <a:r>
              <a:rPr lang="es-AR" b="1" u="sng" dirty="0" smtClean="0"/>
              <a:t>guiñada - </a:t>
            </a:r>
            <a:r>
              <a:rPr lang="es-AR" b="1" u="sng" dirty="0" err="1" smtClean="0"/>
              <a:t>rolido</a:t>
            </a:r>
            <a:r>
              <a:rPr lang="es-AR" dirty="0" smtClean="0"/>
              <a:t>, al entrar en un tirabuzón.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36</a:t>
            </a:fld>
            <a:endParaRPr lang="es-A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1" y="4725144"/>
            <a:ext cx="5454032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5868144" y="4797152"/>
            <a:ext cx="22322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VELOCIDAD DE ROLIDO</a:t>
            </a:r>
            <a:endParaRPr lang="es-ES" sz="1400" dirty="0"/>
          </a:p>
        </p:txBody>
      </p:sp>
      <p:sp>
        <p:nvSpPr>
          <p:cNvPr id="8" name="7 Rectángulo"/>
          <p:cNvSpPr/>
          <p:nvPr/>
        </p:nvSpPr>
        <p:spPr>
          <a:xfrm>
            <a:off x="3491880" y="5589240"/>
            <a:ext cx="12961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 smtClean="0"/>
              <a:t>DISMINUCION DE </a:t>
            </a:r>
            <a:r>
              <a:rPr lang="el-GR" sz="1200" dirty="0" smtClean="0"/>
              <a:t>α</a:t>
            </a:r>
            <a:endParaRPr lang="es-ES" sz="1200" dirty="0"/>
          </a:p>
        </p:txBody>
      </p:sp>
      <p:sp>
        <p:nvSpPr>
          <p:cNvPr id="9" name="8 Rectángulo"/>
          <p:cNvSpPr/>
          <p:nvPr/>
        </p:nvSpPr>
        <p:spPr>
          <a:xfrm>
            <a:off x="7308304" y="6381328"/>
            <a:ext cx="1584176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AUMENTO DE </a:t>
            </a:r>
            <a:r>
              <a:rPr lang="el-GR" sz="1400" dirty="0" smtClean="0"/>
              <a:t>α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700808"/>
          </a:xfrm>
        </p:spPr>
        <p:txBody>
          <a:bodyPr/>
          <a:lstStyle/>
          <a:p>
            <a:r>
              <a:rPr lang="es-AR" u="sng" dirty="0" smtClean="0"/>
              <a:t>ENTRADA EN TIRABUZON</a:t>
            </a:r>
            <a:endParaRPr lang="es-ES" u="sng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37</a:t>
            </a:fld>
            <a:endParaRPr lang="es-A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844825"/>
            <a:ext cx="7786743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Rectángulo"/>
          <p:cNvSpPr/>
          <p:nvPr/>
        </p:nvSpPr>
        <p:spPr>
          <a:xfrm>
            <a:off x="6084168" y="4005064"/>
            <a:ext cx="36004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D</a:t>
            </a:r>
            <a:endParaRPr lang="es-ES" dirty="0"/>
          </a:p>
        </p:txBody>
      </p:sp>
      <p:sp>
        <p:nvSpPr>
          <p:cNvPr id="16" name="15 Rectángulo"/>
          <p:cNvSpPr/>
          <p:nvPr/>
        </p:nvSpPr>
        <p:spPr>
          <a:xfrm>
            <a:off x="5220072" y="3645024"/>
            <a:ext cx="28803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I</a:t>
            </a:r>
            <a:endParaRPr lang="es-ES" dirty="0"/>
          </a:p>
        </p:txBody>
      </p:sp>
      <p:cxnSp>
        <p:nvCxnSpPr>
          <p:cNvPr id="15" name="14 Conector recto"/>
          <p:cNvCxnSpPr/>
          <p:nvPr/>
        </p:nvCxnSpPr>
        <p:spPr>
          <a:xfrm flipH="1">
            <a:off x="2123728" y="2636912"/>
            <a:ext cx="3168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flipH="1">
            <a:off x="2123728" y="3068960"/>
            <a:ext cx="3888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Imagen" descr="Resultado de imagen para formula sustentacio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805264"/>
            <a:ext cx="385192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3419872" y="4941168"/>
            <a:ext cx="1800200" cy="5760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Rectángulo"/>
          <p:cNvSpPr/>
          <p:nvPr/>
        </p:nvSpPr>
        <p:spPr>
          <a:xfrm>
            <a:off x="6084168" y="5085184"/>
            <a:ext cx="1584176" cy="5040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268760"/>
          </a:xfrm>
        </p:spPr>
        <p:txBody>
          <a:bodyPr/>
          <a:lstStyle/>
          <a:p>
            <a:r>
              <a:rPr lang="es-AR" u="sng" dirty="0" smtClean="0"/>
              <a:t>ENTRADA EN TIRABUZON</a:t>
            </a:r>
            <a:endParaRPr lang="es-ES" u="sng" dirty="0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533400" y="1412777"/>
            <a:ext cx="7854696" cy="4824536"/>
          </a:xfrm>
        </p:spPr>
        <p:txBody>
          <a:bodyPr/>
          <a:lstStyle/>
          <a:p>
            <a:pPr algn="just"/>
            <a:r>
              <a:rPr lang="es-AR" dirty="0" smtClean="0"/>
              <a:t>El fenómeno se agrava, debido al elevado “</a:t>
            </a:r>
            <a:r>
              <a:rPr lang="el-GR" dirty="0" smtClean="0"/>
              <a:t>α</a:t>
            </a:r>
            <a:r>
              <a:rPr lang="es-AR" dirty="0" smtClean="0"/>
              <a:t>”.</a:t>
            </a:r>
          </a:p>
          <a:p>
            <a:pPr algn="just"/>
            <a:endParaRPr lang="es-AR" dirty="0" smtClean="0"/>
          </a:p>
          <a:p>
            <a:pPr algn="just"/>
            <a:r>
              <a:rPr lang="es-AR" dirty="0" smtClean="0"/>
              <a:t>El avión parte, por lo tanto, con velocidad de guiñada (r) y </a:t>
            </a:r>
            <a:r>
              <a:rPr lang="es-AR" dirty="0" err="1" smtClean="0"/>
              <a:t>rolido</a:t>
            </a:r>
            <a:r>
              <a:rPr lang="es-AR" dirty="0" smtClean="0"/>
              <a:t>  (p), en el mismo sentido. Originando una </a:t>
            </a:r>
            <a:r>
              <a:rPr lang="es-AR" dirty="0" err="1" smtClean="0"/>
              <a:t>cupla</a:t>
            </a:r>
            <a:r>
              <a:rPr lang="es-AR" dirty="0" smtClean="0"/>
              <a:t>  giroscópica en cabreo, que da como resultado, una tendencia a cabrear el avión.</a:t>
            </a:r>
          </a:p>
          <a:p>
            <a:pPr algn="just"/>
            <a:endParaRPr lang="es-AR" dirty="0" smtClean="0"/>
          </a:p>
          <a:p>
            <a:pPr algn="just"/>
            <a:r>
              <a:rPr lang="es-AR" dirty="0" smtClean="0"/>
              <a:t>Esta </a:t>
            </a:r>
            <a:r>
              <a:rPr lang="es-AR" dirty="0" err="1" smtClean="0"/>
              <a:t>cupla</a:t>
            </a:r>
            <a:r>
              <a:rPr lang="es-AR" dirty="0" smtClean="0"/>
              <a:t> giroscópica, que tiene tendencia a aumentar el “</a:t>
            </a:r>
            <a:r>
              <a:rPr lang="el-GR" dirty="0" smtClean="0"/>
              <a:t>α</a:t>
            </a:r>
            <a:r>
              <a:rPr lang="es-AR" dirty="0" smtClean="0"/>
              <a:t>” , amplifica el fenómeno descripto.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38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12776"/>
          </a:xfrm>
        </p:spPr>
        <p:txBody>
          <a:bodyPr>
            <a:normAutofit/>
          </a:bodyPr>
          <a:lstStyle/>
          <a:p>
            <a:pPr algn="ctr"/>
            <a:r>
              <a:rPr lang="es-AR" u="sng" dirty="0" smtClean="0"/>
              <a:t>TIRABUZON NORMAL</a:t>
            </a:r>
            <a:endParaRPr lang="es-ES" u="sng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39</a:t>
            </a:fld>
            <a:endParaRPr lang="es-A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648072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2051720" y="5805265"/>
            <a:ext cx="13681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EJE  DE ROLIDO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5508104" y="4869160"/>
            <a:ext cx="18002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EJE  DE GUIÑADA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2915816" y="1700808"/>
            <a:ext cx="23042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ROTACION TOTAL</a:t>
            </a:r>
            <a:endParaRPr lang="es-ES" dirty="0"/>
          </a:p>
        </p:txBody>
      </p:sp>
      <p:sp>
        <p:nvSpPr>
          <p:cNvPr id="13" name="12 Elipse"/>
          <p:cNvSpPr/>
          <p:nvPr/>
        </p:nvSpPr>
        <p:spPr>
          <a:xfrm>
            <a:off x="2555776" y="4077072"/>
            <a:ext cx="72008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45°</a:t>
            </a:r>
            <a:endParaRPr lang="es-ES" dirty="0"/>
          </a:p>
        </p:txBody>
      </p:sp>
      <p:sp>
        <p:nvSpPr>
          <p:cNvPr id="14" name="13 Flecha curvada hacia arriba"/>
          <p:cNvSpPr/>
          <p:nvPr/>
        </p:nvSpPr>
        <p:spPr>
          <a:xfrm>
            <a:off x="3131840" y="4797152"/>
            <a:ext cx="936104" cy="21602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3131840" y="5085184"/>
            <a:ext cx="72008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45°</a:t>
            </a:r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403648" y="2852936"/>
            <a:ext cx="129614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475656" y="3140968"/>
            <a:ext cx="122413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5292080" y="3284984"/>
            <a:ext cx="158417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5940152" y="3501008"/>
            <a:ext cx="100811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1475656" y="4581128"/>
            <a:ext cx="100811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3" name="22 CuadroTexto"/>
          <p:cNvSpPr txBox="1"/>
          <p:nvPr/>
        </p:nvSpPr>
        <p:spPr>
          <a:xfrm>
            <a:off x="1403648" y="4869160"/>
            <a:ext cx="100811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4" name="23 CuadroTexto"/>
          <p:cNvSpPr txBox="1"/>
          <p:nvPr/>
        </p:nvSpPr>
        <p:spPr>
          <a:xfrm>
            <a:off x="1403648" y="5085184"/>
            <a:ext cx="93610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5" name="24 CuadroTexto"/>
          <p:cNvSpPr txBox="1"/>
          <p:nvPr/>
        </p:nvSpPr>
        <p:spPr>
          <a:xfrm>
            <a:off x="2339752" y="4725144"/>
            <a:ext cx="28803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533400" y="2636913"/>
            <a:ext cx="7854696" cy="3816424"/>
          </a:xfrm>
        </p:spPr>
        <p:txBody>
          <a:bodyPr>
            <a:normAutofit fontScale="92500" lnSpcReduction="10000"/>
          </a:bodyPr>
          <a:lstStyle/>
          <a:p>
            <a:pPr algn="l">
              <a:buFontTx/>
              <a:buChar char="-"/>
            </a:pPr>
            <a:r>
              <a:rPr lang="es-AR" dirty="0" smtClean="0"/>
              <a:t>0,5.</a:t>
            </a:r>
          </a:p>
          <a:p>
            <a:pPr algn="l">
              <a:buFontTx/>
              <a:buChar char="-"/>
            </a:pPr>
            <a:r>
              <a:rPr lang="es-AR" dirty="0" smtClean="0"/>
              <a:t>DENSIDAD: Kg / m³.</a:t>
            </a:r>
          </a:p>
          <a:p>
            <a:pPr algn="l">
              <a:buFontTx/>
              <a:buChar char="-"/>
            </a:pPr>
            <a:r>
              <a:rPr lang="es-AR" dirty="0" smtClean="0"/>
              <a:t>V²: m² / s².</a:t>
            </a:r>
          </a:p>
          <a:p>
            <a:pPr algn="l">
              <a:buFontTx/>
              <a:buChar char="-"/>
            </a:pPr>
            <a:r>
              <a:rPr lang="es-AR" dirty="0" smtClean="0"/>
              <a:t>SUPERFICIE: m².</a:t>
            </a:r>
          </a:p>
          <a:p>
            <a:pPr algn="l">
              <a:buFontTx/>
              <a:buChar char="-"/>
            </a:pPr>
            <a:r>
              <a:rPr lang="es-AR" dirty="0" smtClean="0"/>
              <a:t>CL: coeficiente.</a:t>
            </a:r>
          </a:p>
          <a:p>
            <a:pPr algn="l">
              <a:buFontTx/>
              <a:buChar char="-"/>
            </a:pPr>
            <a:endParaRPr lang="es-AR" dirty="0" smtClean="0"/>
          </a:p>
          <a:p>
            <a:pPr algn="l">
              <a:buFontTx/>
              <a:buChar char="-"/>
            </a:pPr>
            <a:r>
              <a:rPr lang="es-AR" dirty="0" smtClean="0"/>
              <a:t>L = </a:t>
            </a:r>
            <a:r>
              <a:rPr lang="es-AR" dirty="0" err="1" smtClean="0"/>
              <a:t>Kg.m</a:t>
            </a:r>
            <a:r>
              <a:rPr lang="es-AR" dirty="0" smtClean="0"/>
              <a:t> /s² = Newton.</a:t>
            </a:r>
          </a:p>
          <a:p>
            <a:pPr algn="l">
              <a:buFontTx/>
              <a:buChar char="-"/>
            </a:pPr>
            <a:r>
              <a:rPr lang="es-ES" dirty="0" smtClean="0"/>
              <a:t>Es la unidad de medida de “Fuerza”,  en el Sistema Internacional de Unidades.</a:t>
            </a:r>
            <a:endParaRPr lang="es-AR" dirty="0" smtClean="0"/>
          </a:p>
          <a:p>
            <a:pPr algn="l">
              <a:buFontTx/>
              <a:buChar char="-"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4</a:t>
            </a:fld>
            <a:endParaRPr lang="es-AR" dirty="0"/>
          </a:p>
        </p:txBody>
      </p:sp>
      <p:pic>
        <p:nvPicPr>
          <p:cNvPr id="8" name="7 Imagen" descr="Resultado de imagen para formula sustentaci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5"/>
            <a:ext cx="66247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285852" y="1714488"/>
            <a:ext cx="107157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LIFT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5724128" y="3284984"/>
            <a:ext cx="27363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dirty="0" smtClean="0"/>
              <a:t>q =  ½ . </a:t>
            </a:r>
            <a:r>
              <a:rPr lang="el-GR" sz="3200" dirty="0" smtClean="0"/>
              <a:t>ρ</a:t>
            </a:r>
            <a:r>
              <a:rPr lang="es-AR" sz="3200" dirty="0" smtClean="0"/>
              <a:t> . v²</a:t>
            </a:r>
            <a:endParaRPr lang="es-ES" sz="3200" dirty="0"/>
          </a:p>
        </p:txBody>
      </p:sp>
      <p:sp>
        <p:nvSpPr>
          <p:cNvPr id="11" name="10 Rectángulo"/>
          <p:cNvSpPr/>
          <p:nvPr/>
        </p:nvSpPr>
        <p:spPr>
          <a:xfrm>
            <a:off x="5940152" y="4221088"/>
            <a:ext cx="2412932" cy="482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q = Presión dinámica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12776"/>
          </a:xfrm>
        </p:spPr>
        <p:txBody>
          <a:bodyPr>
            <a:normAutofit/>
          </a:bodyPr>
          <a:lstStyle/>
          <a:p>
            <a:pPr algn="ctr"/>
            <a:r>
              <a:rPr lang="es-AR" u="sng" dirty="0" smtClean="0"/>
              <a:t>TIRABUZON NORMAL</a:t>
            </a:r>
            <a:endParaRPr lang="es-ES" u="sng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40</a:t>
            </a:fld>
            <a:endParaRPr lang="es-A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648072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2051720" y="5805265"/>
            <a:ext cx="13681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EJE  DE ROLIDO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5508104" y="4869160"/>
            <a:ext cx="18002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EJE  DE GUIÑADA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1187624" y="2852937"/>
            <a:ext cx="172819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VELOCIDAD DE  GUIÑADA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5292080" y="3284985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VELOCIDAD DE  ROLIDO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2915816" y="1700808"/>
            <a:ext cx="23042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ROTACION TOTAL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1259632" y="4581129"/>
            <a:ext cx="129614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ACTITUD</a:t>
            </a:r>
          </a:p>
          <a:p>
            <a:pPr algn="ctr"/>
            <a:r>
              <a:rPr lang="es-AR" dirty="0" smtClean="0"/>
              <a:t>LONGITU-DINAL</a:t>
            </a:r>
            <a:endParaRPr lang="es-ES" dirty="0"/>
          </a:p>
        </p:txBody>
      </p:sp>
      <p:sp>
        <p:nvSpPr>
          <p:cNvPr id="13" name="12 Elipse"/>
          <p:cNvSpPr/>
          <p:nvPr/>
        </p:nvSpPr>
        <p:spPr>
          <a:xfrm>
            <a:off x="2555776" y="4077072"/>
            <a:ext cx="72008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45°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12776"/>
          </a:xfrm>
        </p:spPr>
        <p:txBody>
          <a:bodyPr>
            <a:normAutofit/>
          </a:bodyPr>
          <a:lstStyle/>
          <a:p>
            <a:pPr algn="ctr"/>
            <a:r>
              <a:rPr lang="es-AR" u="sng" dirty="0" smtClean="0"/>
              <a:t>TIRABUZON NORMAL</a:t>
            </a:r>
            <a:endParaRPr lang="es-ES" u="sng" dirty="0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41</a:t>
            </a:fld>
            <a:endParaRPr lang="es-A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648072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5508104" y="4869160"/>
            <a:ext cx="18002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EJE  DE GUIÑADA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2915816" y="1700808"/>
            <a:ext cx="23042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ROTACION TOTAL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1259632" y="4509120"/>
            <a:ext cx="129614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ACTITUD</a:t>
            </a:r>
          </a:p>
          <a:p>
            <a:pPr algn="ctr"/>
            <a:r>
              <a:rPr lang="es-AR" dirty="0" smtClean="0"/>
              <a:t>LONGITU-DINAL</a:t>
            </a:r>
            <a:endParaRPr lang="es-ES" dirty="0"/>
          </a:p>
        </p:txBody>
      </p:sp>
      <p:sp>
        <p:nvSpPr>
          <p:cNvPr id="13" name="12 Elipse"/>
          <p:cNvSpPr/>
          <p:nvPr/>
        </p:nvSpPr>
        <p:spPr>
          <a:xfrm>
            <a:off x="2555776" y="4077072"/>
            <a:ext cx="72008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45°</a:t>
            </a:r>
            <a:endParaRPr lang="es-ES" dirty="0"/>
          </a:p>
        </p:txBody>
      </p:sp>
      <p:sp>
        <p:nvSpPr>
          <p:cNvPr id="14" name="13 Flecha curvada hacia arriba"/>
          <p:cNvSpPr/>
          <p:nvPr/>
        </p:nvSpPr>
        <p:spPr>
          <a:xfrm>
            <a:off x="3143240" y="4714884"/>
            <a:ext cx="936104" cy="21602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3131840" y="5085184"/>
            <a:ext cx="72008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45°</a:t>
            </a:r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1475656" y="2852936"/>
            <a:ext cx="100811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1403648" y="3212976"/>
            <a:ext cx="136815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2" name="21 Elipse"/>
          <p:cNvSpPr/>
          <p:nvPr/>
        </p:nvSpPr>
        <p:spPr>
          <a:xfrm>
            <a:off x="2267744" y="2780928"/>
            <a:ext cx="57606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r</a:t>
            </a:r>
            <a:endParaRPr lang="es-ES" dirty="0"/>
          </a:p>
        </p:txBody>
      </p:sp>
      <p:sp>
        <p:nvSpPr>
          <p:cNvPr id="25" name="24 CuadroTexto"/>
          <p:cNvSpPr txBox="1"/>
          <p:nvPr/>
        </p:nvSpPr>
        <p:spPr>
          <a:xfrm>
            <a:off x="5292080" y="3212976"/>
            <a:ext cx="165618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6" name="25 CuadroTexto"/>
          <p:cNvSpPr txBox="1"/>
          <p:nvPr/>
        </p:nvSpPr>
        <p:spPr>
          <a:xfrm>
            <a:off x="5940152" y="3501008"/>
            <a:ext cx="93610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7" name="26 Elipse"/>
          <p:cNvSpPr/>
          <p:nvPr/>
        </p:nvSpPr>
        <p:spPr>
          <a:xfrm>
            <a:off x="5292080" y="2996952"/>
            <a:ext cx="57606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p</a:t>
            </a:r>
            <a:endParaRPr lang="es-ES" dirty="0"/>
          </a:p>
        </p:txBody>
      </p:sp>
      <p:sp>
        <p:nvSpPr>
          <p:cNvPr id="28" name="27 CuadroTexto"/>
          <p:cNvSpPr txBox="1"/>
          <p:nvPr/>
        </p:nvSpPr>
        <p:spPr>
          <a:xfrm>
            <a:off x="1691680" y="5733256"/>
            <a:ext cx="14401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9" name="28 CuadroTexto"/>
          <p:cNvSpPr txBox="1"/>
          <p:nvPr/>
        </p:nvSpPr>
        <p:spPr>
          <a:xfrm>
            <a:off x="1907704" y="6021288"/>
            <a:ext cx="115212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0" name="29 Rectángulo"/>
          <p:cNvSpPr/>
          <p:nvPr/>
        </p:nvSpPr>
        <p:spPr>
          <a:xfrm>
            <a:off x="2339752" y="5517232"/>
            <a:ext cx="158417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INCIDENCIA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700808"/>
          </a:xfrm>
        </p:spPr>
        <p:txBody>
          <a:bodyPr/>
          <a:lstStyle/>
          <a:p>
            <a:r>
              <a:rPr lang="es-AR" u="sng" dirty="0" smtClean="0"/>
              <a:t>ENTRADA EN TIRABUZON</a:t>
            </a:r>
            <a:endParaRPr lang="es-ES" u="sng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533400" y="1916833"/>
            <a:ext cx="7854696" cy="4608512"/>
          </a:xfrm>
        </p:spPr>
        <p:txBody>
          <a:bodyPr>
            <a:normAutofit/>
          </a:bodyPr>
          <a:lstStyle/>
          <a:p>
            <a:pPr algn="just"/>
            <a:r>
              <a:rPr lang="es-AR" dirty="0" smtClean="0"/>
              <a:t>INFLUENCIA  DEL ALERON: Con “</a:t>
            </a:r>
            <a:r>
              <a:rPr lang="el-GR" dirty="0" smtClean="0"/>
              <a:t>α</a:t>
            </a:r>
            <a:r>
              <a:rPr lang="es-AR" dirty="0" smtClean="0"/>
              <a:t>” elevado, podemos originar un tirabuzón, sólo , con aplicación del alerón.</a:t>
            </a:r>
          </a:p>
          <a:p>
            <a:pPr algn="just"/>
            <a:r>
              <a:rPr lang="es-AR" dirty="0" smtClean="0"/>
              <a:t>EJ: Comando de alerones, tope a la izquierda, el alerón derecho baja,  produciendo un desprendimiento aerodinámico de capa limite en el ala derecha, menor sustentación (L), por lo tanto, ocasiona una velocidad de </a:t>
            </a:r>
            <a:r>
              <a:rPr lang="es-AR" dirty="0" err="1" smtClean="0"/>
              <a:t>rolido</a:t>
            </a:r>
            <a:r>
              <a:rPr lang="es-AR" dirty="0" smtClean="0"/>
              <a:t>  (p) a la derecha, divergente.</a:t>
            </a:r>
          </a:p>
          <a:p>
            <a:pPr algn="just"/>
            <a:r>
              <a:rPr lang="es-AR" dirty="0" smtClean="0"/>
              <a:t>ALERON A LA IZQUIERDA………………OCASIONA….</a:t>
            </a:r>
          </a:p>
          <a:p>
            <a:pPr algn="just"/>
            <a:r>
              <a:rPr lang="es-AR" dirty="0" smtClean="0"/>
              <a:t> ROLIDO HACIA LA DERECHA.</a:t>
            </a:r>
          </a:p>
          <a:p>
            <a:pPr algn="just"/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42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700808"/>
          </a:xfrm>
        </p:spPr>
        <p:txBody>
          <a:bodyPr/>
          <a:lstStyle/>
          <a:p>
            <a:pPr algn="ctr"/>
            <a:r>
              <a:rPr lang="es-AR" u="sng" dirty="0" smtClean="0"/>
              <a:t>CONCLUSION</a:t>
            </a:r>
            <a:endParaRPr lang="es-ES" u="sng" dirty="0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8208912" cy="4680520"/>
          </a:xfrm>
        </p:spPr>
        <p:txBody>
          <a:bodyPr/>
          <a:lstStyle/>
          <a:p>
            <a:pPr algn="l"/>
            <a:r>
              <a:rPr lang="es-AR" dirty="0" smtClean="0"/>
              <a:t>Posición clásica en aviones  de instrucción, de comandos de vuelo, para entrar en un tirabuzón NORMAL:</a:t>
            </a:r>
          </a:p>
          <a:p>
            <a:pPr algn="l"/>
            <a:endParaRPr lang="es-AR" dirty="0" smtClean="0"/>
          </a:p>
          <a:p>
            <a:pPr algn="l">
              <a:buFontTx/>
              <a:buChar char="-"/>
            </a:pPr>
            <a:r>
              <a:rPr lang="es-AR" dirty="0" smtClean="0"/>
              <a:t>Comando de Profundidad:  a cabrear.</a:t>
            </a:r>
          </a:p>
          <a:p>
            <a:pPr algn="l">
              <a:buFontTx/>
              <a:buChar char="-"/>
            </a:pPr>
            <a:endParaRPr lang="es-AR" dirty="0" smtClean="0"/>
          </a:p>
          <a:p>
            <a:pPr algn="l"/>
            <a:endParaRPr lang="es-AR" dirty="0" smtClean="0"/>
          </a:p>
          <a:p>
            <a:pPr algn="l"/>
            <a:r>
              <a:rPr lang="es-AR" dirty="0" smtClean="0"/>
              <a:t>- Comandos de Dirección y Alerones : cruzados.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43</a:t>
            </a:fld>
            <a:endParaRPr lang="es-AR"/>
          </a:p>
        </p:txBody>
      </p:sp>
      <p:cxnSp>
        <p:nvCxnSpPr>
          <p:cNvPr id="9" name="8 Conector recto"/>
          <p:cNvCxnSpPr/>
          <p:nvPr/>
        </p:nvCxnSpPr>
        <p:spPr>
          <a:xfrm>
            <a:off x="11484768" y="328498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00808"/>
          </a:xfrm>
        </p:spPr>
        <p:txBody>
          <a:bodyPr>
            <a:normAutofit fontScale="90000"/>
          </a:bodyPr>
          <a:lstStyle/>
          <a:p>
            <a:r>
              <a:rPr lang="es-AR" u="sng" dirty="0" smtClean="0"/>
              <a:t>DESPLAZAMIENTO DE COMANDOS</a:t>
            </a:r>
            <a:endParaRPr lang="es-ES" u="sng" dirty="0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533400" y="1988841"/>
            <a:ext cx="8143056" cy="4464496"/>
          </a:xfrm>
        </p:spPr>
        <p:txBody>
          <a:bodyPr>
            <a:normAutofit/>
          </a:bodyPr>
          <a:lstStyle/>
          <a:p>
            <a:pPr algn="just"/>
            <a:r>
              <a:rPr lang="es-AR" u="sng" dirty="0" smtClean="0"/>
              <a:t>DIRECCION</a:t>
            </a:r>
            <a:r>
              <a:rPr lang="es-AR" dirty="0" smtClean="0"/>
              <a:t>: La eficacia de  la dirección es variable, depende del tipo de avión/planeador.</a:t>
            </a:r>
          </a:p>
          <a:p>
            <a:pPr algn="just"/>
            <a:r>
              <a:rPr lang="es-AR" dirty="0" smtClean="0"/>
              <a:t>En aviones de instrucción, la dirección es relativamente grande, con respecto al avión.</a:t>
            </a:r>
          </a:p>
          <a:p>
            <a:pPr algn="just"/>
            <a:endParaRPr lang="es-AR" dirty="0" smtClean="0"/>
          </a:p>
          <a:p>
            <a:pPr algn="just"/>
            <a:r>
              <a:rPr lang="es-AR" dirty="0" smtClean="0"/>
              <a:t>En aviones militares, generalmente , el timón de dirección es pequeño, enmascarado aerodinámicamente por el fuselaje, además de la presencia del / los motores.</a:t>
            </a:r>
          </a:p>
          <a:p>
            <a:pPr algn="just"/>
            <a:endParaRPr lang="es-AR" dirty="0" smtClean="0"/>
          </a:p>
          <a:p>
            <a:pPr algn="just"/>
            <a:r>
              <a:rPr lang="es-AR" dirty="0" smtClean="0"/>
              <a:t>Por lo tanto, la eficacia de la dirección, es mucho menor.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44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00808"/>
          </a:xfrm>
        </p:spPr>
        <p:txBody>
          <a:bodyPr>
            <a:normAutofit fontScale="90000"/>
          </a:bodyPr>
          <a:lstStyle/>
          <a:p>
            <a:r>
              <a:rPr lang="es-AR" u="sng" dirty="0" smtClean="0"/>
              <a:t>DESPLAZAMIENTO DE COMANDOS</a:t>
            </a:r>
            <a:endParaRPr lang="es-ES" u="sng" dirty="0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533400" y="1916832"/>
            <a:ext cx="7854696" cy="4680520"/>
          </a:xfrm>
        </p:spPr>
        <p:txBody>
          <a:bodyPr>
            <a:normAutofit/>
          </a:bodyPr>
          <a:lstStyle/>
          <a:p>
            <a:pPr algn="just"/>
            <a:r>
              <a:rPr lang="es-AR" u="sng" dirty="0" smtClean="0"/>
              <a:t>ALERONES</a:t>
            </a:r>
            <a:r>
              <a:rPr lang="es-AR" dirty="0" smtClean="0"/>
              <a:t>: En la entrada en tirabuzón, el desplazamiento de los alerones  “contra”, (el sentido de giro) tiene un marcado  efecto  pro - tirabuzón.</a:t>
            </a:r>
          </a:p>
          <a:p>
            <a:pPr algn="just"/>
            <a:r>
              <a:rPr lang="es-AR" u="sng" dirty="0" smtClean="0"/>
              <a:t>PROFUNDIDAD</a:t>
            </a:r>
            <a:r>
              <a:rPr lang="es-AR" dirty="0" smtClean="0"/>
              <a:t>: Es evidente que para entrar en tirabuzón, es necesario accionar el timón de profundidad a ”cabrear”, para obtener “</a:t>
            </a:r>
            <a:r>
              <a:rPr lang="el-GR" dirty="0" smtClean="0"/>
              <a:t>α</a:t>
            </a:r>
            <a:r>
              <a:rPr lang="es-AR" dirty="0" smtClean="0"/>
              <a:t>” elevados.</a:t>
            </a:r>
          </a:p>
          <a:p>
            <a:pPr algn="just"/>
            <a:r>
              <a:rPr lang="es-AR" dirty="0" smtClean="0"/>
              <a:t>La posición de la profundidad, puede enmascarar el flujo aerodinámico del timón de  dirección.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45</a:t>
            </a:fld>
            <a:endParaRPr lang="es-A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7" y="5229201"/>
            <a:ext cx="445522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46</a:t>
            </a:fld>
            <a:endParaRPr lang="es-AR"/>
          </a:p>
        </p:txBody>
      </p:sp>
      <p:sp>
        <p:nvSpPr>
          <p:cNvPr id="10" name="9 Rectángulo"/>
          <p:cNvSpPr/>
          <p:nvPr/>
        </p:nvSpPr>
        <p:spPr>
          <a:xfrm>
            <a:off x="3131840" y="0"/>
            <a:ext cx="3456384" cy="785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TIRABUZON  NORMAL CALMO</a:t>
            </a:r>
            <a:endParaRPr lang="es-ES" dirty="0"/>
          </a:p>
        </p:txBody>
      </p:sp>
      <p:pic>
        <p:nvPicPr>
          <p:cNvPr id="9" name="8 Imagen" descr="https://upload.wikimedia.org/wikipedia/commons/thumb/d/d3/%D0%A8%D1%82%D0%BE%D0%BF%D0%BE%D1%80_a.svg/590px-%D0%A8%D1%82%D0%BE%D0%BF%D0%BE%D1%80_a.sv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662" y="980728"/>
            <a:ext cx="5400675" cy="5947919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cxnSp>
        <p:nvCxnSpPr>
          <p:cNvPr id="13" name="12 Conector recto"/>
          <p:cNvCxnSpPr/>
          <p:nvPr/>
        </p:nvCxnSpPr>
        <p:spPr>
          <a:xfrm>
            <a:off x="1979712" y="2708920"/>
            <a:ext cx="5328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flipV="1">
            <a:off x="5220072" y="1916832"/>
            <a:ext cx="2088232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Flecha curvada hacia la derecha"/>
          <p:cNvSpPr/>
          <p:nvPr/>
        </p:nvSpPr>
        <p:spPr>
          <a:xfrm>
            <a:off x="5148064" y="2708920"/>
            <a:ext cx="216024" cy="43204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508104" y="3068960"/>
            <a:ext cx="18722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ACTITUD</a:t>
            </a:r>
          </a:p>
          <a:p>
            <a:pPr algn="ctr"/>
            <a:r>
              <a:rPr lang="es-AR" sz="1400" dirty="0" smtClean="0"/>
              <a:t>LONGITUDINAL</a:t>
            </a:r>
            <a:endParaRPr lang="es-ES" sz="1400" dirty="0"/>
          </a:p>
        </p:txBody>
      </p:sp>
      <p:sp>
        <p:nvSpPr>
          <p:cNvPr id="11" name="10 Rectángulo"/>
          <p:cNvSpPr/>
          <p:nvPr/>
        </p:nvSpPr>
        <p:spPr>
          <a:xfrm>
            <a:off x="6012160" y="6165304"/>
            <a:ext cx="1296144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bg1"/>
                </a:solidFill>
              </a:rPr>
              <a:t>r= 25 °/</a:t>
            </a:r>
            <a:r>
              <a:rPr lang="es-AR" dirty="0" err="1" smtClean="0">
                <a:solidFill>
                  <a:schemeClr val="bg1"/>
                </a:solidFill>
              </a:rPr>
              <a:t>seg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4716016" y="2132856"/>
            <a:ext cx="79208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45 °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47</a:t>
            </a:fld>
            <a:endParaRPr lang="es-AR"/>
          </a:p>
        </p:txBody>
      </p:sp>
      <p:pic>
        <p:nvPicPr>
          <p:cNvPr id="9" name="8 Imagen" descr="https://upload.wikimedia.org/wikipedia/commons/thumb/8/86/%D0%A8%D1%82%D0%BE%D0%BF%D0%BE%D1%80_C.svg/552px-%D0%A8%D1%82%D0%BE%D0%BF%D0%BE%D1%80_C.sv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00" y="814387"/>
            <a:ext cx="5257800" cy="60436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3131840" y="0"/>
            <a:ext cx="3456384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TIRABUZON CHATO</a:t>
            </a:r>
            <a:endParaRPr lang="es-ES" dirty="0"/>
          </a:p>
        </p:txBody>
      </p:sp>
      <p:cxnSp>
        <p:nvCxnSpPr>
          <p:cNvPr id="12" name="11 Conector recto"/>
          <p:cNvCxnSpPr/>
          <p:nvPr/>
        </p:nvCxnSpPr>
        <p:spPr>
          <a:xfrm>
            <a:off x="1979712" y="2276872"/>
            <a:ext cx="51845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V="1">
            <a:off x="2123728" y="2132856"/>
            <a:ext cx="50405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Flecha curvada hacia la derecha"/>
          <p:cNvSpPr/>
          <p:nvPr/>
        </p:nvSpPr>
        <p:spPr>
          <a:xfrm>
            <a:off x="2483768" y="2276872"/>
            <a:ext cx="216024" cy="3600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51520" y="2276872"/>
            <a:ext cx="18722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ACTITUD</a:t>
            </a:r>
          </a:p>
          <a:p>
            <a:pPr algn="ctr"/>
            <a:r>
              <a:rPr lang="es-AR" sz="1400" dirty="0" smtClean="0"/>
              <a:t>LONGITUDINAL</a:t>
            </a:r>
            <a:endParaRPr lang="es-ES" sz="1400" dirty="0"/>
          </a:p>
        </p:txBody>
      </p:sp>
      <p:sp>
        <p:nvSpPr>
          <p:cNvPr id="11" name="10 Rectángulo"/>
          <p:cNvSpPr/>
          <p:nvPr/>
        </p:nvSpPr>
        <p:spPr>
          <a:xfrm>
            <a:off x="5868144" y="6165304"/>
            <a:ext cx="1296144" cy="43204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bg1"/>
                </a:solidFill>
              </a:rPr>
              <a:t>r= 60 °/</a:t>
            </a:r>
            <a:r>
              <a:rPr lang="es-AR" dirty="0" err="1" smtClean="0">
                <a:solidFill>
                  <a:schemeClr val="bg1"/>
                </a:solidFill>
              </a:rPr>
              <a:t>seg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2699792" y="2636912"/>
            <a:ext cx="79208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20 °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48</a:t>
            </a:fld>
            <a:endParaRPr lang="es-AR"/>
          </a:p>
        </p:txBody>
      </p:sp>
      <p:sp>
        <p:nvSpPr>
          <p:cNvPr id="10" name="9 Rectángulo"/>
          <p:cNvSpPr/>
          <p:nvPr/>
        </p:nvSpPr>
        <p:spPr>
          <a:xfrm>
            <a:off x="3059832" y="0"/>
            <a:ext cx="3456384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TIRABUZON  INVERTIDO</a:t>
            </a:r>
            <a:endParaRPr lang="es-ES" dirty="0"/>
          </a:p>
        </p:txBody>
      </p:sp>
      <p:pic>
        <p:nvPicPr>
          <p:cNvPr id="11" name="10 Imagen" descr="https://upload.wikimedia.org/wikipedia/commons/thumb/2/2f/%D0%A8%D1%82%D0%BE%D0%BF%D0%BE%D1%80_B.svg/552px-%D0%A8%D1%82%D0%BE%D0%BF%D0%BE%D1%80_B.sv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00" y="980728"/>
            <a:ext cx="5257800" cy="578678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cxnSp>
        <p:nvCxnSpPr>
          <p:cNvPr id="13" name="12 Conector recto"/>
          <p:cNvCxnSpPr/>
          <p:nvPr/>
        </p:nvCxnSpPr>
        <p:spPr>
          <a:xfrm>
            <a:off x="1979712" y="2564904"/>
            <a:ext cx="51845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flipV="1">
            <a:off x="4716016" y="1988840"/>
            <a:ext cx="2088232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Flecha curvada hacia la derecha"/>
          <p:cNvSpPr/>
          <p:nvPr/>
        </p:nvSpPr>
        <p:spPr>
          <a:xfrm>
            <a:off x="4860032" y="2564904"/>
            <a:ext cx="216024" cy="3600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627784" y="2636912"/>
            <a:ext cx="18722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ACTITUD</a:t>
            </a:r>
          </a:p>
          <a:p>
            <a:pPr algn="ctr"/>
            <a:r>
              <a:rPr lang="es-AR" sz="1400" dirty="0" smtClean="0"/>
              <a:t>LONGITUDINAL</a:t>
            </a:r>
            <a:endParaRPr lang="es-ES" sz="1400" dirty="0"/>
          </a:p>
        </p:txBody>
      </p:sp>
      <p:sp>
        <p:nvSpPr>
          <p:cNvPr id="12" name="11 Rectángulo"/>
          <p:cNvSpPr/>
          <p:nvPr/>
        </p:nvSpPr>
        <p:spPr>
          <a:xfrm>
            <a:off x="5940152" y="6165304"/>
            <a:ext cx="1296144" cy="43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bg1"/>
                </a:solidFill>
              </a:rPr>
              <a:t>r= 30 °/</a:t>
            </a:r>
            <a:r>
              <a:rPr lang="es-AR" dirty="0" err="1" smtClean="0">
                <a:solidFill>
                  <a:schemeClr val="bg1"/>
                </a:solidFill>
              </a:rPr>
              <a:t>seg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4860032" y="2924944"/>
            <a:ext cx="72008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30°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2" y="1556792"/>
            <a:ext cx="7776864" cy="4248472"/>
          </a:xfrm>
        </p:spPr>
        <p:txBody>
          <a:bodyPr>
            <a:normAutofit/>
          </a:bodyPr>
          <a:lstStyle/>
          <a:p>
            <a:pPr algn="just"/>
            <a:r>
              <a:rPr lang="es-AR" sz="3600" dirty="0" smtClean="0"/>
              <a:t>En las próximas presentaciones analizaremos las velocidades angulares características del tirabuzón/barrena, y los desplazamientos de comandos de vuelo, de un avión “instrumentado” para el estudio de la maniobra, durante el desarrollo de la misma.</a:t>
            </a:r>
            <a:endParaRPr lang="es-AR" sz="3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49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260649"/>
            <a:ext cx="7851648" cy="1368152"/>
          </a:xfrm>
        </p:spPr>
        <p:txBody>
          <a:bodyPr>
            <a:normAutofit/>
          </a:bodyPr>
          <a:lstStyle/>
          <a:p>
            <a:pPr algn="ctr"/>
            <a:r>
              <a:rPr lang="es-AR" u="sng" dirty="0" smtClean="0"/>
              <a:t>CL  VERSUS  </a:t>
            </a:r>
            <a:r>
              <a:rPr lang="el-GR" u="sng" dirty="0" smtClean="0"/>
              <a:t>α</a:t>
            </a:r>
            <a:endParaRPr lang="es-AR" u="sng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5</a:t>
            </a:fld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09" y="2500307"/>
            <a:ext cx="735811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Conector recto"/>
          <p:cNvCxnSpPr/>
          <p:nvPr/>
        </p:nvCxnSpPr>
        <p:spPr>
          <a:xfrm flipH="1">
            <a:off x="3491880" y="3140968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4644008" y="3140968"/>
            <a:ext cx="0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5364088" y="4077072"/>
            <a:ext cx="352839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dirty="0" smtClean="0"/>
              <a:t>CL: Coeficiente de sustentación.</a:t>
            </a:r>
          </a:p>
          <a:p>
            <a:r>
              <a:rPr lang="es-AR" dirty="0" smtClean="0"/>
              <a:t>α:  Angulo  de ataque.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50</a:t>
            </a:fld>
            <a:endParaRPr lang="es-A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357312" y="1357313"/>
            <a:ext cx="68580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Flecha derecha"/>
          <p:cNvSpPr/>
          <p:nvPr/>
        </p:nvSpPr>
        <p:spPr>
          <a:xfrm>
            <a:off x="899592" y="1340768"/>
            <a:ext cx="40324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5292080" y="1052736"/>
            <a:ext cx="34563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Velocidades angulares: p, r</a:t>
            </a:r>
            <a:endParaRPr lang="es-ES" dirty="0"/>
          </a:p>
        </p:txBody>
      </p:sp>
      <p:sp>
        <p:nvSpPr>
          <p:cNvPr id="13" name="12 Flecha derecha"/>
          <p:cNvSpPr/>
          <p:nvPr/>
        </p:nvSpPr>
        <p:spPr>
          <a:xfrm>
            <a:off x="755576" y="3284984"/>
            <a:ext cx="266429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3635896" y="2924944"/>
            <a:ext cx="28803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Actitud  longitudinal</a:t>
            </a:r>
            <a:endParaRPr lang="es-ES" dirty="0"/>
          </a:p>
        </p:txBody>
      </p:sp>
      <p:sp>
        <p:nvSpPr>
          <p:cNvPr id="15" name="14 Flecha derecha"/>
          <p:cNvSpPr/>
          <p:nvPr/>
        </p:nvSpPr>
        <p:spPr>
          <a:xfrm>
            <a:off x="1043608" y="5373216"/>
            <a:ext cx="38884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5148064" y="4509120"/>
            <a:ext cx="2520280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Desplazamientos  de comandos  de vuelo:</a:t>
            </a:r>
          </a:p>
          <a:p>
            <a:pPr algn="ctr"/>
            <a:r>
              <a:rPr lang="el-GR" dirty="0" smtClean="0"/>
              <a:t>δ </a:t>
            </a:r>
            <a:r>
              <a:rPr lang="es-AR" dirty="0" smtClean="0"/>
              <a:t>l: alerones</a:t>
            </a:r>
          </a:p>
          <a:p>
            <a:pPr algn="ctr"/>
            <a:r>
              <a:rPr lang="el-GR" dirty="0" smtClean="0"/>
              <a:t>δ </a:t>
            </a:r>
            <a:r>
              <a:rPr lang="es-AR" dirty="0" smtClean="0"/>
              <a:t>m: profundidad</a:t>
            </a:r>
          </a:p>
          <a:p>
            <a:pPr algn="ctr"/>
            <a:r>
              <a:rPr lang="el-GR" dirty="0" smtClean="0"/>
              <a:t>δ </a:t>
            </a:r>
            <a:r>
              <a:rPr lang="es-AR" dirty="0" smtClean="0"/>
              <a:t>n: dirección </a:t>
            </a:r>
          </a:p>
          <a:p>
            <a:pPr algn="ctr"/>
            <a:r>
              <a:rPr lang="es-AR" dirty="0" smtClean="0"/>
              <a:t>(p, q, r)</a:t>
            </a:r>
            <a:endParaRPr lang="es-ES" dirty="0"/>
          </a:p>
        </p:txBody>
      </p:sp>
      <p:sp>
        <p:nvSpPr>
          <p:cNvPr id="17" name="16 Rectángulo"/>
          <p:cNvSpPr/>
          <p:nvPr/>
        </p:nvSpPr>
        <p:spPr>
          <a:xfrm>
            <a:off x="2771800" y="332656"/>
            <a:ext cx="14036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1 mm = 1 </a:t>
            </a:r>
            <a:r>
              <a:rPr lang="es-AR" dirty="0" err="1" smtClean="0"/>
              <a:t>seg</a:t>
            </a:r>
            <a:endParaRPr lang="es-ES" dirty="0"/>
          </a:p>
        </p:txBody>
      </p:sp>
      <p:sp>
        <p:nvSpPr>
          <p:cNvPr id="18" name="17 Flecha derecha"/>
          <p:cNvSpPr/>
          <p:nvPr/>
        </p:nvSpPr>
        <p:spPr>
          <a:xfrm>
            <a:off x="2411760" y="6165304"/>
            <a:ext cx="1691680" cy="548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TIEMPO</a:t>
            </a:r>
            <a:endParaRPr lang="es-ES" dirty="0"/>
          </a:p>
        </p:txBody>
      </p:sp>
      <p:sp>
        <p:nvSpPr>
          <p:cNvPr id="19" name="18 Rectángulo"/>
          <p:cNvSpPr/>
          <p:nvPr/>
        </p:nvSpPr>
        <p:spPr>
          <a:xfrm>
            <a:off x="7380312" y="3717032"/>
            <a:ext cx="176368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G: Izquierda</a:t>
            </a:r>
          </a:p>
          <a:p>
            <a:pPr algn="ctr"/>
            <a:r>
              <a:rPr lang="es-AR" dirty="0" smtClean="0"/>
              <a:t>D: Derecha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51</a:t>
            </a:fld>
            <a:endParaRPr lang="es-A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233264" y="-1233264"/>
            <a:ext cx="6858000" cy="932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3419872" y="0"/>
            <a:ext cx="2520280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TIRABUZON  CALMO</a:t>
            </a:r>
            <a:endParaRPr lang="es-ES" dirty="0"/>
          </a:p>
        </p:txBody>
      </p:sp>
      <p:sp>
        <p:nvSpPr>
          <p:cNvPr id="22" name="21 Rectángulo"/>
          <p:cNvSpPr/>
          <p:nvPr/>
        </p:nvSpPr>
        <p:spPr>
          <a:xfrm>
            <a:off x="7740352" y="6309320"/>
            <a:ext cx="14036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1 mm = 1 </a:t>
            </a:r>
            <a:r>
              <a:rPr lang="es-AR" dirty="0" err="1" smtClean="0"/>
              <a:t>seg</a:t>
            </a:r>
            <a:endParaRPr lang="es-ES" dirty="0"/>
          </a:p>
        </p:txBody>
      </p:sp>
      <p:sp>
        <p:nvSpPr>
          <p:cNvPr id="8" name="7 Flecha derecha"/>
          <p:cNvSpPr/>
          <p:nvPr/>
        </p:nvSpPr>
        <p:spPr>
          <a:xfrm>
            <a:off x="2483768" y="6309320"/>
            <a:ext cx="1691680" cy="548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TIEMPO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52</a:t>
            </a:fld>
            <a:endParaRPr lang="es-A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2" y="-1143003"/>
            <a:ext cx="6857998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2771800" y="0"/>
            <a:ext cx="3384376" cy="404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TIRABUZON  SEMI-AGITADO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6660232" y="764704"/>
            <a:ext cx="14036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1 mm = 1 </a:t>
            </a:r>
            <a:r>
              <a:rPr lang="es-AR" dirty="0" err="1" smtClean="0"/>
              <a:t>seg</a:t>
            </a:r>
            <a:endParaRPr lang="es-ES" dirty="0"/>
          </a:p>
        </p:txBody>
      </p:sp>
      <p:sp>
        <p:nvSpPr>
          <p:cNvPr id="9" name="8 Flecha derecha"/>
          <p:cNvSpPr/>
          <p:nvPr/>
        </p:nvSpPr>
        <p:spPr>
          <a:xfrm>
            <a:off x="3563888" y="692696"/>
            <a:ext cx="1691680" cy="548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TIEMPO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53</a:t>
            </a:fld>
            <a:endParaRPr lang="es-A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3347864" y="0"/>
            <a:ext cx="3168352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TIRABUZON  INVERTIDO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7740352" y="6497960"/>
            <a:ext cx="140364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1 mm = 1 </a:t>
            </a:r>
            <a:r>
              <a:rPr lang="es-AR" dirty="0" err="1" smtClean="0"/>
              <a:t>seg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40768"/>
          </a:xfrm>
        </p:spPr>
        <p:txBody>
          <a:bodyPr>
            <a:normAutofit/>
          </a:bodyPr>
          <a:lstStyle/>
          <a:p>
            <a:pPr algn="ctr"/>
            <a:r>
              <a:rPr lang="es-AR" u="sng" dirty="0" smtClean="0"/>
              <a:t>PARAMETROS INFLUYENTES</a:t>
            </a:r>
            <a:endParaRPr lang="es-ES" u="sng" dirty="0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533400" y="2132855"/>
            <a:ext cx="7854696" cy="4392489"/>
          </a:xfrm>
        </p:spPr>
        <p:txBody>
          <a:bodyPr>
            <a:normAutofit/>
          </a:bodyPr>
          <a:lstStyle/>
          <a:p>
            <a:pPr algn="just"/>
            <a:r>
              <a:rPr lang="es-AR" u="sng" dirty="0" smtClean="0"/>
              <a:t>CONFIGURACION</a:t>
            </a:r>
            <a:r>
              <a:rPr lang="es-AR" dirty="0" smtClean="0"/>
              <a:t>: Ninguna conclusión “general” se puede dar sobre la influencia de la configuración, como ser </a:t>
            </a:r>
            <a:r>
              <a:rPr lang="es-AR" dirty="0" err="1" smtClean="0"/>
              <a:t>flaps</a:t>
            </a:r>
            <a:r>
              <a:rPr lang="es-AR" dirty="0" smtClean="0"/>
              <a:t>, </a:t>
            </a:r>
            <a:r>
              <a:rPr lang="es-AR" dirty="0" err="1" smtClean="0"/>
              <a:t>aerofrenos</a:t>
            </a:r>
            <a:r>
              <a:rPr lang="es-AR" dirty="0" smtClean="0"/>
              <a:t>, posición del tren de aterrizaje  (depende del tipo de aeronave).</a:t>
            </a:r>
          </a:p>
          <a:p>
            <a:pPr algn="just"/>
            <a:endParaRPr lang="es-AR" dirty="0" smtClean="0"/>
          </a:p>
          <a:p>
            <a:pPr algn="just"/>
            <a:r>
              <a:rPr lang="es-AR" dirty="0" smtClean="0"/>
              <a:t>De una manera general, los </a:t>
            </a:r>
            <a:r>
              <a:rPr lang="es-AR" dirty="0" err="1" smtClean="0"/>
              <a:t>flaps</a:t>
            </a:r>
            <a:r>
              <a:rPr lang="es-AR" dirty="0" smtClean="0"/>
              <a:t> tienen un efecto casi nulo ó ligeramente desfavorable.</a:t>
            </a:r>
          </a:p>
          <a:p>
            <a:pPr algn="just"/>
            <a:endParaRPr lang="es-AR" dirty="0" smtClean="0"/>
          </a:p>
          <a:p>
            <a:pPr algn="just"/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54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40768"/>
          </a:xfrm>
        </p:spPr>
        <p:txBody>
          <a:bodyPr>
            <a:normAutofit/>
          </a:bodyPr>
          <a:lstStyle/>
          <a:p>
            <a:pPr algn="ctr"/>
            <a:r>
              <a:rPr lang="es-AR" u="sng" dirty="0" smtClean="0"/>
              <a:t>PARAMETROS INFLUYENTES</a:t>
            </a:r>
            <a:endParaRPr lang="es-ES" u="sng" dirty="0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533400" y="1772817"/>
            <a:ext cx="7854696" cy="5085184"/>
          </a:xfrm>
        </p:spPr>
        <p:txBody>
          <a:bodyPr>
            <a:normAutofit/>
          </a:bodyPr>
          <a:lstStyle/>
          <a:p>
            <a:pPr algn="just"/>
            <a:r>
              <a:rPr lang="es-AR" u="sng" dirty="0" smtClean="0"/>
              <a:t>CENTRAJE</a:t>
            </a:r>
            <a:r>
              <a:rPr lang="es-AR" dirty="0" smtClean="0"/>
              <a:t>: Es sin duda el único parámetro que influye en el tirabuzón.</a:t>
            </a:r>
          </a:p>
          <a:p>
            <a:pPr algn="just"/>
            <a:endParaRPr lang="es-AR" dirty="0" smtClean="0"/>
          </a:p>
          <a:p>
            <a:pPr algn="just"/>
            <a:r>
              <a:rPr lang="es-AR" dirty="0" smtClean="0"/>
              <a:t>El </a:t>
            </a:r>
            <a:r>
              <a:rPr lang="es-AR" dirty="0" err="1" smtClean="0"/>
              <a:t>centraje</a:t>
            </a:r>
            <a:r>
              <a:rPr lang="es-AR" dirty="0" smtClean="0"/>
              <a:t> atrasado, tiene un efecto “pro” tirabuzón. Puede ser mayor ó menor el efecto, pero siempre desfavorable.</a:t>
            </a:r>
          </a:p>
          <a:p>
            <a:pPr algn="just"/>
            <a:endParaRPr lang="es-AR" dirty="0" smtClean="0"/>
          </a:p>
          <a:p>
            <a:pPr algn="just"/>
            <a:r>
              <a:rPr lang="es-AR" dirty="0" smtClean="0"/>
              <a:t>Si el </a:t>
            </a:r>
            <a:r>
              <a:rPr lang="es-AR" dirty="0" err="1" smtClean="0"/>
              <a:t>centraje</a:t>
            </a:r>
            <a:r>
              <a:rPr lang="es-AR" dirty="0" smtClean="0"/>
              <a:t> está muy adelantado, la entrada en tirabuzón  a veces puede ser  imposible.</a:t>
            </a:r>
          </a:p>
          <a:p>
            <a:pPr algn="just"/>
            <a:endParaRPr lang="es-AR" dirty="0" smtClean="0"/>
          </a:p>
          <a:p>
            <a:pPr algn="just"/>
            <a:r>
              <a:rPr lang="es-AR" u="sng" dirty="0" smtClean="0"/>
              <a:t>INERCIA</a:t>
            </a:r>
            <a:r>
              <a:rPr lang="es-AR" dirty="0" smtClean="0"/>
              <a:t>: Es variable, según el tipo de avión.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55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40768"/>
          </a:xfrm>
        </p:spPr>
        <p:txBody>
          <a:bodyPr>
            <a:normAutofit/>
          </a:bodyPr>
          <a:lstStyle/>
          <a:p>
            <a:pPr algn="ctr"/>
            <a:r>
              <a:rPr lang="es-AR" u="sng" dirty="0" smtClean="0"/>
              <a:t>PARAMETROS INFLUYENTES</a:t>
            </a:r>
            <a:endParaRPr lang="es-ES" u="sng" dirty="0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533400" y="1484784"/>
            <a:ext cx="8143056" cy="5184575"/>
          </a:xfrm>
        </p:spPr>
        <p:txBody>
          <a:bodyPr>
            <a:normAutofit fontScale="92500" lnSpcReduction="10000"/>
          </a:bodyPr>
          <a:lstStyle/>
          <a:p>
            <a:pPr algn="just"/>
            <a:endParaRPr lang="es-AR" dirty="0" smtClean="0"/>
          </a:p>
          <a:p>
            <a:pPr algn="just"/>
            <a:r>
              <a:rPr lang="es-AR" u="sng" dirty="0" smtClean="0"/>
              <a:t>ASIMETRIA DE MASA</a:t>
            </a:r>
            <a:r>
              <a:rPr lang="es-AR" dirty="0" smtClean="0"/>
              <a:t>: Aunque pequeña, hay riesgo de obtener  tirabuzones  chatos y mas severos.</a:t>
            </a:r>
          </a:p>
          <a:p>
            <a:pPr algn="just"/>
            <a:endParaRPr lang="es-AR" dirty="0" smtClean="0"/>
          </a:p>
          <a:p>
            <a:pPr algn="just"/>
            <a:r>
              <a:rPr lang="es-AR" u="sng" dirty="0" smtClean="0"/>
              <a:t>ASIMETRIA AERODINAMICA</a:t>
            </a:r>
            <a:r>
              <a:rPr lang="es-AR" dirty="0" smtClean="0"/>
              <a:t>: Los resultados son variables, pudiendo resultar un tirabuzón chato incontrolable, ó en otros casos, esta asimetría no representa consecuencias  importantes.</a:t>
            </a:r>
          </a:p>
          <a:p>
            <a:pPr algn="just"/>
            <a:endParaRPr lang="es-AR" dirty="0" smtClean="0"/>
          </a:p>
          <a:p>
            <a:pPr algn="just"/>
            <a:r>
              <a:rPr lang="es-AR" u="sng" dirty="0" smtClean="0"/>
              <a:t>ALTITUD</a:t>
            </a:r>
            <a:r>
              <a:rPr lang="es-AR" dirty="0" smtClean="0"/>
              <a:t>:  Para el inicio de la maniobra, está relacionada con la seguridad, en aviones ligeros la diferencia de altitud, puede estar entre 10.000 pies y 3.000 pies. </a:t>
            </a:r>
          </a:p>
          <a:p>
            <a:pPr algn="just"/>
            <a:r>
              <a:rPr lang="es-AR" dirty="0" smtClean="0"/>
              <a:t>Esta diferencia de altitud/presión atmosférica,  (7.000 pies</a:t>
            </a:r>
            <a:r>
              <a:rPr lang="es-AR" dirty="0" smtClean="0">
                <a:latin typeface="Calibri"/>
              </a:rPr>
              <a:t>) </a:t>
            </a:r>
            <a:r>
              <a:rPr lang="es-AR" dirty="0" smtClean="0"/>
              <a:t>no  es significativa para el tirabuzón.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56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40768"/>
          </a:xfrm>
        </p:spPr>
        <p:txBody>
          <a:bodyPr>
            <a:normAutofit/>
          </a:bodyPr>
          <a:lstStyle/>
          <a:p>
            <a:pPr algn="ctr"/>
            <a:r>
              <a:rPr lang="es-AR" u="sng" dirty="0" smtClean="0"/>
              <a:t>PARAMETROS INFLUYENTES</a:t>
            </a:r>
            <a:endParaRPr lang="es-ES" u="sng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533400" y="1556793"/>
            <a:ext cx="7854696" cy="5112568"/>
          </a:xfrm>
        </p:spPr>
        <p:txBody>
          <a:bodyPr>
            <a:normAutofit lnSpcReduction="10000"/>
          </a:bodyPr>
          <a:lstStyle/>
          <a:p>
            <a:pPr algn="just"/>
            <a:r>
              <a:rPr lang="es-AR" u="sng" dirty="0" smtClean="0"/>
              <a:t>VELOCIDAD</a:t>
            </a:r>
            <a:r>
              <a:rPr lang="es-AR" dirty="0" smtClean="0"/>
              <a:t>: Cuanto más elevada es la velocidad (Vi) del avión, mas rápido se instala el tirabuzón, debido a la eficacia de los comandos de vuelo.</a:t>
            </a:r>
          </a:p>
          <a:p>
            <a:pPr algn="just"/>
            <a:endParaRPr lang="es-AR" dirty="0" smtClean="0"/>
          </a:p>
          <a:p>
            <a:pPr algn="just"/>
            <a:r>
              <a:rPr lang="es-AR" dirty="0" smtClean="0"/>
              <a:t>Sobre determinados aviones, si la velocidad de lanzamiento es muy baja, resulta muy difícil entrar en tirabuzón.</a:t>
            </a:r>
          </a:p>
          <a:p>
            <a:pPr algn="just"/>
            <a:endParaRPr lang="es-AR" dirty="0" smtClean="0"/>
          </a:p>
          <a:p>
            <a:pPr algn="just"/>
            <a:r>
              <a:rPr lang="es-AR" u="sng" dirty="0" smtClean="0"/>
              <a:t>MOTORIZACION</a:t>
            </a:r>
            <a:r>
              <a:rPr lang="es-AR" dirty="0" smtClean="0"/>
              <a:t>: La </a:t>
            </a:r>
            <a:r>
              <a:rPr lang="es-AR" dirty="0" err="1" smtClean="0"/>
              <a:t>cupla</a:t>
            </a:r>
            <a:r>
              <a:rPr lang="es-AR" dirty="0" smtClean="0"/>
              <a:t> giroscópica,  del motor, es muy importante e influyente, puede explicar las diferencias que se pueden encontrar entre un tirabuzón a la derecha, ó izquierda.</a:t>
            </a:r>
          </a:p>
          <a:p>
            <a:pPr algn="just"/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57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40768"/>
          </a:xfrm>
        </p:spPr>
        <p:txBody>
          <a:bodyPr>
            <a:normAutofit/>
          </a:bodyPr>
          <a:lstStyle/>
          <a:p>
            <a:pPr algn="ctr"/>
            <a:r>
              <a:rPr lang="es-AR" u="sng" dirty="0" smtClean="0"/>
              <a:t>SALIDA DEL TIRABUZON</a:t>
            </a:r>
            <a:endParaRPr lang="es-ES" u="sng" dirty="0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533400" y="1556793"/>
            <a:ext cx="8071048" cy="5040560"/>
          </a:xfrm>
        </p:spPr>
        <p:txBody>
          <a:bodyPr>
            <a:normAutofit lnSpcReduction="10000"/>
          </a:bodyPr>
          <a:lstStyle/>
          <a:p>
            <a:pPr algn="just"/>
            <a:r>
              <a:rPr lang="es-AR" dirty="0" smtClean="0"/>
              <a:t>El tirabuzón es en la mayoría de los casos, una situación de vuelo inhabitual para los pilotos. </a:t>
            </a:r>
          </a:p>
          <a:p>
            <a:pPr algn="just"/>
            <a:r>
              <a:rPr lang="es-AR" dirty="0" smtClean="0"/>
              <a:t>Puede llegar a la desorientación, y hacer perder parte de los sentidos.</a:t>
            </a:r>
          </a:p>
          <a:p>
            <a:pPr algn="just"/>
            <a:r>
              <a:rPr lang="es-AR" dirty="0" smtClean="0"/>
              <a:t>Por lo tanto, es fundamental que la “consigna de salida” del mismo, sea extremadamente </a:t>
            </a:r>
            <a:r>
              <a:rPr lang="es-AR" b="1" i="1" u="sng" dirty="0" smtClean="0"/>
              <a:t>simple y fácil</a:t>
            </a:r>
            <a:r>
              <a:rPr lang="es-AR" dirty="0" smtClean="0"/>
              <a:t>.</a:t>
            </a:r>
          </a:p>
          <a:p>
            <a:pPr algn="just"/>
            <a:r>
              <a:rPr lang="es-AR" dirty="0" smtClean="0"/>
              <a:t>El desplazamiento de un sólo comando de vuelo, es satisfactorio, dos desplazamientos es el máximo, para asegurar  una correcta  salida de la maniobra.</a:t>
            </a:r>
          </a:p>
          <a:p>
            <a:pPr algn="just"/>
            <a:r>
              <a:rPr lang="es-AR" dirty="0" smtClean="0"/>
              <a:t>Los comandos aplicados, se deben </a:t>
            </a:r>
            <a:r>
              <a:rPr lang="es-AR" b="1" dirty="0" smtClean="0"/>
              <a:t>“</a:t>
            </a:r>
            <a:r>
              <a:rPr lang="es-AR" b="1" u="sng" dirty="0" smtClean="0"/>
              <a:t>mantener</a:t>
            </a:r>
            <a:r>
              <a:rPr lang="es-AR" b="1" dirty="0" smtClean="0"/>
              <a:t>” </a:t>
            </a:r>
            <a:r>
              <a:rPr lang="es-AR" dirty="0" smtClean="0"/>
              <a:t>hasta que haya finalizado el tirabuzón. Moverlos, enmascara y prolonga la salida.</a:t>
            </a:r>
          </a:p>
          <a:p>
            <a:pPr algn="just"/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58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28800"/>
          </a:xfrm>
        </p:spPr>
        <p:txBody>
          <a:bodyPr>
            <a:normAutofit fontScale="90000"/>
          </a:bodyPr>
          <a:lstStyle/>
          <a:p>
            <a:pPr algn="ctr"/>
            <a:r>
              <a:rPr lang="es-AR" u="sng" dirty="0" smtClean="0"/>
              <a:t>INFLUENCIA DE LOS COMANDOS SALIDA</a:t>
            </a:r>
            <a:endParaRPr lang="es-ES" u="sng" dirty="0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533400" y="2143116"/>
            <a:ext cx="7854696" cy="4238212"/>
          </a:xfrm>
        </p:spPr>
        <p:txBody>
          <a:bodyPr/>
          <a:lstStyle/>
          <a:p>
            <a:pPr algn="just"/>
            <a:r>
              <a:rPr lang="es-AR" u="sng" dirty="0" smtClean="0"/>
              <a:t>DIRECCION</a:t>
            </a:r>
            <a:r>
              <a:rPr lang="es-AR" dirty="0" smtClean="0"/>
              <a:t>: Para un tirabuzón “normal”, en aviones livianos, la dirección </a:t>
            </a:r>
            <a:r>
              <a:rPr lang="es-AR" b="1" dirty="0" smtClean="0"/>
              <a:t>“contra”  </a:t>
            </a:r>
            <a:r>
              <a:rPr lang="es-AR" dirty="0" smtClean="0"/>
              <a:t>el sentido de rotación, es siempre eficaz para la salida.</a:t>
            </a:r>
          </a:p>
          <a:p>
            <a:pPr algn="just"/>
            <a:endParaRPr lang="es-AR" dirty="0" smtClean="0"/>
          </a:p>
          <a:p>
            <a:pPr algn="just"/>
            <a:r>
              <a:rPr lang="es-AR" dirty="0" smtClean="0"/>
              <a:t>La velocidad angular, característica del tirabuzón es la </a:t>
            </a:r>
            <a:r>
              <a:rPr lang="es-AR" b="1" dirty="0" smtClean="0"/>
              <a:t>“guiñada” (r), </a:t>
            </a:r>
            <a:r>
              <a:rPr lang="es-AR" dirty="0" smtClean="0"/>
              <a:t>por lo tanto, hay que reducir esa velocidad angular, con la aplicación del timón de DIRECCION.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59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412776"/>
          </a:xfrm>
        </p:spPr>
        <p:txBody>
          <a:bodyPr>
            <a:normAutofit/>
          </a:bodyPr>
          <a:lstStyle/>
          <a:p>
            <a:pPr algn="ctr"/>
            <a:r>
              <a:rPr lang="es-AR" sz="5400" u="sng" dirty="0" smtClean="0"/>
              <a:t>REFERENCIAS</a:t>
            </a:r>
            <a:endParaRPr lang="es-AR" sz="5400" u="sng" dirty="0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533400" y="2060849"/>
            <a:ext cx="7854696" cy="4464496"/>
          </a:xfrm>
        </p:spPr>
        <p:txBody>
          <a:bodyPr>
            <a:normAutofit/>
          </a:bodyPr>
          <a:lstStyle/>
          <a:p>
            <a:pPr algn="l"/>
            <a:r>
              <a:rPr lang="es-AR" sz="3200" u="sng" dirty="0" smtClean="0"/>
              <a:t>EJES</a:t>
            </a:r>
            <a:r>
              <a:rPr lang="es-AR" sz="3200" dirty="0" smtClean="0"/>
              <a:t>:</a:t>
            </a:r>
          </a:p>
          <a:p>
            <a:pPr algn="l"/>
            <a:r>
              <a:rPr lang="es-AR" sz="3200" dirty="0" smtClean="0"/>
              <a:t> X,   Y,   Z.</a:t>
            </a:r>
          </a:p>
          <a:p>
            <a:pPr algn="l"/>
            <a:endParaRPr lang="es-AR" sz="3200" dirty="0" smtClean="0"/>
          </a:p>
          <a:p>
            <a:pPr algn="l"/>
            <a:endParaRPr lang="es-AR" sz="3200" dirty="0" smtClean="0"/>
          </a:p>
          <a:p>
            <a:pPr algn="l"/>
            <a:r>
              <a:rPr lang="es-AR" sz="3200" u="sng" dirty="0" smtClean="0"/>
              <a:t>VELOCIDADES  ANGULARES (°/s)</a:t>
            </a:r>
            <a:r>
              <a:rPr lang="es-AR" sz="3200" dirty="0" smtClean="0"/>
              <a:t>:</a:t>
            </a:r>
          </a:p>
          <a:p>
            <a:pPr algn="l"/>
            <a:r>
              <a:rPr lang="es-AR" sz="3200" dirty="0" smtClean="0"/>
              <a:t> p,   q,    r.</a:t>
            </a:r>
          </a:p>
          <a:p>
            <a:pPr algn="l"/>
            <a:endParaRPr lang="es-AR" sz="3200" dirty="0" smtClean="0"/>
          </a:p>
          <a:p>
            <a:pPr algn="l"/>
            <a:endParaRPr lang="es-AR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6</a:t>
            </a:fld>
            <a:endParaRPr lang="es-AR" dirty="0"/>
          </a:p>
        </p:txBody>
      </p:sp>
      <p:sp>
        <p:nvSpPr>
          <p:cNvPr id="5" name="4 Flecha abajo"/>
          <p:cNvSpPr/>
          <p:nvPr/>
        </p:nvSpPr>
        <p:spPr>
          <a:xfrm>
            <a:off x="611560" y="3356992"/>
            <a:ext cx="288032" cy="1728192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Flecha abajo"/>
          <p:cNvSpPr/>
          <p:nvPr/>
        </p:nvSpPr>
        <p:spPr>
          <a:xfrm>
            <a:off x="1259632" y="3356992"/>
            <a:ext cx="288032" cy="172819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Flecha abajo"/>
          <p:cNvSpPr/>
          <p:nvPr/>
        </p:nvSpPr>
        <p:spPr>
          <a:xfrm>
            <a:off x="1907704" y="3356992"/>
            <a:ext cx="288032" cy="172819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556792"/>
            <a:ext cx="488012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00808"/>
          </a:xfrm>
        </p:spPr>
        <p:txBody>
          <a:bodyPr>
            <a:normAutofit fontScale="90000"/>
          </a:bodyPr>
          <a:lstStyle/>
          <a:p>
            <a:pPr algn="ctr"/>
            <a:r>
              <a:rPr lang="es-AR" u="sng" dirty="0" smtClean="0"/>
              <a:t>INFLUENCIA DE LOS COMANDOS SALIDA</a:t>
            </a:r>
            <a:endParaRPr lang="es-ES" u="sng" dirty="0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533400" y="2143116"/>
            <a:ext cx="7854696" cy="4286280"/>
          </a:xfrm>
        </p:spPr>
        <p:txBody>
          <a:bodyPr>
            <a:normAutofit/>
          </a:bodyPr>
          <a:lstStyle/>
          <a:p>
            <a:pPr algn="just"/>
            <a:r>
              <a:rPr lang="es-AR" u="sng" dirty="0" smtClean="0"/>
              <a:t>ALERONES</a:t>
            </a:r>
            <a:r>
              <a:rPr lang="es-AR" dirty="0" smtClean="0"/>
              <a:t>: El efecto anti-tirabuzón, se logra con la aplicación del  alerón  a “favor”, de la maniobra.</a:t>
            </a:r>
          </a:p>
          <a:p>
            <a:pPr algn="just"/>
            <a:endParaRPr lang="es-AR" dirty="0" smtClean="0"/>
          </a:p>
          <a:p>
            <a:pPr algn="just"/>
            <a:r>
              <a:rPr lang="es-AR" dirty="0" err="1" smtClean="0"/>
              <a:t>Ej</a:t>
            </a:r>
            <a:r>
              <a:rPr lang="es-AR" dirty="0" smtClean="0"/>
              <a:t>: Tirabuzón, normal por derecha, ALERON  a la DERECHA.</a:t>
            </a:r>
          </a:p>
          <a:p>
            <a:pPr algn="just"/>
            <a:endParaRPr lang="es-AR" dirty="0" smtClean="0"/>
          </a:p>
          <a:p>
            <a:pPr algn="just"/>
            <a:r>
              <a:rPr lang="es-AR" dirty="0" smtClean="0"/>
              <a:t>Esta aplicación de comando, contribuye a disminuir la velocidad  angular  de guiñada (r).</a:t>
            </a:r>
          </a:p>
          <a:p>
            <a:pPr algn="just"/>
            <a:endParaRPr lang="es-AR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60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44824"/>
          </a:xfrm>
        </p:spPr>
        <p:txBody>
          <a:bodyPr>
            <a:normAutofit/>
          </a:bodyPr>
          <a:lstStyle/>
          <a:p>
            <a:pPr algn="ctr"/>
            <a:r>
              <a:rPr lang="es-AR" sz="4800" u="sng" dirty="0" smtClean="0"/>
              <a:t>INFLUENCIA DE LOS COMANDOS SALIDA</a:t>
            </a:r>
            <a:endParaRPr lang="es-ES" sz="4800" u="sng" dirty="0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533400" y="2428868"/>
            <a:ext cx="7854696" cy="3214710"/>
          </a:xfrm>
        </p:spPr>
        <p:txBody>
          <a:bodyPr>
            <a:normAutofit/>
          </a:bodyPr>
          <a:lstStyle/>
          <a:p>
            <a:pPr algn="just"/>
            <a:r>
              <a:rPr lang="es-AR" u="sng" dirty="0" smtClean="0"/>
              <a:t>PROFUNDIDAD</a:t>
            </a:r>
            <a:r>
              <a:rPr lang="es-AR" dirty="0" smtClean="0"/>
              <a:t>: La aplicación de la profundidad, es muy variable, depende del tipo de avión. </a:t>
            </a:r>
          </a:p>
          <a:p>
            <a:pPr algn="just"/>
            <a:endParaRPr lang="es-AR" dirty="0" smtClean="0"/>
          </a:p>
          <a:p>
            <a:pPr algn="just"/>
            <a:r>
              <a:rPr lang="es-AR" dirty="0" smtClean="0"/>
              <a:t>La aplicación del comando, puede variar de pleno cabreo a pleno picado, depende del enmascaramiento que produce sobre el timón de dirección del avión.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61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62</a:t>
            </a:fld>
            <a:endParaRPr lang="es-A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233264" y="-1233264"/>
            <a:ext cx="6858000" cy="932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3419872" y="0"/>
            <a:ext cx="2520280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TIRABUZON  CALMO</a:t>
            </a:r>
            <a:endParaRPr lang="es-ES" dirty="0"/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899592" y="5877272"/>
            <a:ext cx="100811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2051720" y="6309320"/>
            <a:ext cx="4464496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Desplazamientos  de comandos  de vuelo.</a:t>
            </a:r>
          </a:p>
          <a:p>
            <a:pPr algn="ctr"/>
            <a:endParaRPr lang="es-ES" dirty="0"/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611560" y="2492896"/>
            <a:ext cx="122413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1907704" y="2636912"/>
            <a:ext cx="295232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Velocidades angulares: p-r</a:t>
            </a:r>
            <a:endParaRPr lang="es-ES" dirty="0"/>
          </a:p>
        </p:txBody>
      </p:sp>
      <p:cxnSp>
        <p:nvCxnSpPr>
          <p:cNvPr id="18" name="17 Conector recto de flecha"/>
          <p:cNvCxnSpPr/>
          <p:nvPr/>
        </p:nvCxnSpPr>
        <p:spPr>
          <a:xfrm>
            <a:off x="467544" y="357301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>
          <a:xfrm>
            <a:off x="1259632" y="3284984"/>
            <a:ext cx="13681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 smtClean="0"/>
              <a:t>Actitud longitudinal</a:t>
            </a:r>
            <a:endParaRPr lang="es-ES" sz="1600" dirty="0"/>
          </a:p>
        </p:txBody>
      </p:sp>
      <p:cxnSp>
        <p:nvCxnSpPr>
          <p:cNvPr id="22" name="21 Conector recto"/>
          <p:cNvCxnSpPr/>
          <p:nvPr/>
        </p:nvCxnSpPr>
        <p:spPr>
          <a:xfrm>
            <a:off x="6444208" y="1556792"/>
            <a:ext cx="0" cy="4752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Flecha derecha"/>
          <p:cNvSpPr/>
          <p:nvPr/>
        </p:nvSpPr>
        <p:spPr>
          <a:xfrm>
            <a:off x="6444208" y="1556792"/>
            <a:ext cx="129614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Flecha derecha"/>
          <p:cNvSpPr/>
          <p:nvPr/>
        </p:nvSpPr>
        <p:spPr>
          <a:xfrm>
            <a:off x="6588224" y="6309320"/>
            <a:ext cx="129614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Flecha derecha"/>
          <p:cNvSpPr/>
          <p:nvPr/>
        </p:nvSpPr>
        <p:spPr>
          <a:xfrm>
            <a:off x="6372200" y="908720"/>
            <a:ext cx="23762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 smtClean="0"/>
              <a:t>SALIDA TIRABUZON</a:t>
            </a:r>
            <a:endParaRPr lang="es-ES" sz="1400" dirty="0"/>
          </a:p>
        </p:txBody>
      </p:sp>
      <p:sp>
        <p:nvSpPr>
          <p:cNvPr id="26" name="25 Flecha derecha"/>
          <p:cNvSpPr/>
          <p:nvPr/>
        </p:nvSpPr>
        <p:spPr>
          <a:xfrm>
            <a:off x="7596336" y="6381328"/>
            <a:ext cx="1691680" cy="476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TIEMPO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12776"/>
          </a:xfrm>
        </p:spPr>
        <p:txBody>
          <a:bodyPr>
            <a:normAutofit/>
          </a:bodyPr>
          <a:lstStyle/>
          <a:p>
            <a:pPr algn="ctr"/>
            <a:r>
              <a:rPr lang="es-AR" u="sng" dirty="0" smtClean="0"/>
              <a:t>CONSIGNAS DIVERSAS</a:t>
            </a:r>
            <a:endParaRPr lang="es-ES" u="sng" dirty="0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533400" y="2204864"/>
            <a:ext cx="8071048" cy="4320480"/>
          </a:xfrm>
        </p:spPr>
        <p:txBody>
          <a:bodyPr>
            <a:normAutofit/>
          </a:bodyPr>
          <a:lstStyle/>
          <a:p>
            <a:pPr algn="just"/>
            <a:r>
              <a:rPr lang="es-AR" u="sng" dirty="0" smtClean="0"/>
              <a:t>CONFIGURACION</a:t>
            </a:r>
            <a:r>
              <a:rPr lang="es-AR" dirty="0" smtClean="0"/>
              <a:t>: La mejor conocida, desde el punto de vista de los ensayos en vuelo, es la configuración LIMPIA.</a:t>
            </a:r>
          </a:p>
          <a:p>
            <a:pPr algn="just"/>
            <a:endParaRPr lang="es-AR" dirty="0" smtClean="0"/>
          </a:p>
          <a:p>
            <a:pPr algn="just"/>
            <a:r>
              <a:rPr lang="es-AR" dirty="0" smtClean="0"/>
              <a:t>Por lo tanto, en caso de iniciarse un tirabuzón en </a:t>
            </a:r>
            <a:r>
              <a:rPr lang="es-AR" dirty="0" err="1" smtClean="0"/>
              <a:t>configuracion</a:t>
            </a:r>
            <a:r>
              <a:rPr lang="es-AR" dirty="0" smtClean="0"/>
              <a:t> “sucia”, inmediatamente entrar </a:t>
            </a:r>
            <a:r>
              <a:rPr lang="es-AR" dirty="0" err="1" smtClean="0"/>
              <a:t>flaps</a:t>
            </a:r>
            <a:r>
              <a:rPr lang="es-AR" dirty="0" smtClean="0"/>
              <a:t>, tren de aterrizaje, a fin de aproximarse a una condición conocida/ensayada, para salir de la maniobra.</a:t>
            </a:r>
          </a:p>
          <a:p>
            <a:pPr algn="just"/>
            <a:endParaRPr lang="es-AR" dirty="0" smtClean="0"/>
          </a:p>
          <a:p>
            <a:pPr algn="just"/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63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12776"/>
          </a:xfrm>
        </p:spPr>
        <p:txBody>
          <a:bodyPr>
            <a:normAutofit/>
          </a:bodyPr>
          <a:lstStyle/>
          <a:p>
            <a:pPr algn="ctr"/>
            <a:r>
              <a:rPr lang="es-AR" u="sng" dirty="0" smtClean="0"/>
              <a:t>CONSIGNAS DIVERSAS</a:t>
            </a:r>
            <a:endParaRPr lang="es-ES" u="sng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533400" y="1628800"/>
            <a:ext cx="7854696" cy="4752528"/>
          </a:xfrm>
        </p:spPr>
        <p:txBody>
          <a:bodyPr/>
          <a:lstStyle/>
          <a:p>
            <a:pPr algn="just"/>
            <a:r>
              <a:rPr lang="es-AR" u="sng" dirty="0" smtClean="0"/>
              <a:t>MOTORIZACION</a:t>
            </a:r>
            <a:r>
              <a:rPr lang="es-AR" dirty="0" smtClean="0"/>
              <a:t>: En aviones a hélice, depende del sentido de rotación  del tirabuzón.</a:t>
            </a:r>
          </a:p>
          <a:p>
            <a:pPr algn="just"/>
            <a:endParaRPr lang="es-AR" dirty="0" smtClean="0"/>
          </a:p>
          <a:p>
            <a:pPr algn="just"/>
            <a:r>
              <a:rPr lang="es-AR" dirty="0" smtClean="0"/>
              <a:t>No es lo mismo, hacer un tirabuzón  por la Izquierda, que por Derecha.</a:t>
            </a:r>
          </a:p>
          <a:p>
            <a:pPr algn="just"/>
            <a:endParaRPr lang="es-AR" dirty="0" smtClean="0"/>
          </a:p>
          <a:p>
            <a:pPr algn="just"/>
            <a:r>
              <a:rPr lang="es-AR" dirty="0" smtClean="0"/>
              <a:t>Normalmente, se recomienda motor  “reducido”.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64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1368152"/>
          </a:xfrm>
        </p:spPr>
        <p:txBody>
          <a:bodyPr/>
          <a:lstStyle/>
          <a:p>
            <a:pPr algn="ctr"/>
            <a:r>
              <a:rPr lang="es-AR" u="sng" dirty="0" smtClean="0"/>
              <a:t>SEGURIDAD</a:t>
            </a:r>
            <a:endParaRPr lang="es-ES" u="sng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533400" y="1916832"/>
            <a:ext cx="7854696" cy="4608512"/>
          </a:xfrm>
        </p:spPr>
        <p:txBody>
          <a:bodyPr>
            <a:normAutofit lnSpcReduction="10000"/>
          </a:bodyPr>
          <a:lstStyle/>
          <a:p>
            <a:pPr algn="just"/>
            <a:r>
              <a:rPr lang="es-AR" dirty="0" smtClean="0"/>
              <a:t>Para aviones de instrucción, la velocidad vertical, en tirabuzón estabilizado, varia de 20 m/s a 50 m/s (4.000 a 10.000 ft/min , aproximadamente).</a:t>
            </a:r>
          </a:p>
          <a:p>
            <a:pPr algn="just"/>
            <a:endParaRPr lang="es-AR" dirty="0" smtClean="0"/>
          </a:p>
          <a:p>
            <a:pPr algn="just"/>
            <a:r>
              <a:rPr lang="es-AR" dirty="0" smtClean="0"/>
              <a:t>La perdida de altitud en la restablecida, después de la toma de control del avión, depende de la altitud del avión a la salida y sobre todo, de la manera como el piloto realice la restablecida.</a:t>
            </a:r>
          </a:p>
          <a:p>
            <a:pPr algn="just"/>
            <a:endParaRPr lang="es-AR" dirty="0" smtClean="0"/>
          </a:p>
          <a:p>
            <a:pPr algn="just"/>
            <a:r>
              <a:rPr lang="es-AR" dirty="0" smtClean="0"/>
              <a:t>Para aviones ligeros, la perdida de altura, en la restablecida , es del orden de los 500 a 1.000 pies.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65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1584176"/>
          </a:xfrm>
        </p:spPr>
        <p:txBody>
          <a:bodyPr/>
          <a:lstStyle/>
          <a:p>
            <a:pPr algn="ctr"/>
            <a:r>
              <a:rPr lang="es-AR" u="sng" dirty="0" smtClean="0"/>
              <a:t>CONCLUSIONES</a:t>
            </a:r>
            <a:endParaRPr lang="es-ES" u="sng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533400" y="1772816"/>
            <a:ext cx="8215064" cy="4680520"/>
          </a:xfrm>
        </p:spPr>
        <p:txBody>
          <a:bodyPr>
            <a:normAutofit/>
          </a:bodyPr>
          <a:lstStyle/>
          <a:p>
            <a:pPr algn="just"/>
            <a:r>
              <a:rPr lang="es-AR" dirty="0" smtClean="0"/>
              <a:t>DEFINICION:</a:t>
            </a:r>
          </a:p>
          <a:p>
            <a:pPr algn="just"/>
            <a:endParaRPr lang="es-AR" dirty="0" smtClean="0"/>
          </a:p>
          <a:p>
            <a:pPr algn="just"/>
            <a:r>
              <a:rPr lang="es-AR" dirty="0" smtClean="0"/>
              <a:t>El tirabuzón, es una evolución a incidencia  elevada,  positiva ó negativa, en la cual el </a:t>
            </a:r>
            <a:r>
              <a:rPr lang="es-AR" dirty="0" err="1" smtClean="0"/>
              <a:t>derrapaje</a:t>
            </a:r>
            <a:r>
              <a:rPr lang="es-AR" dirty="0" smtClean="0"/>
              <a:t> y las velocidades angulares, alrededor de los tres ejes del avión, pueden ser importantes.</a:t>
            </a:r>
          </a:p>
          <a:p>
            <a:pPr algn="just"/>
            <a:endParaRPr lang="es-AR" dirty="0" smtClean="0"/>
          </a:p>
          <a:p>
            <a:pPr algn="just"/>
            <a:r>
              <a:rPr lang="es-AR" b="1" dirty="0" smtClean="0"/>
              <a:t>En particular la velocidad angular de guiñada (r), es considerablemente superior, a aquellas encontradas en  vuelo normal.</a:t>
            </a:r>
          </a:p>
          <a:p>
            <a:pPr algn="just"/>
            <a:endParaRPr lang="es-AR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66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1368152"/>
          </a:xfrm>
        </p:spPr>
        <p:txBody>
          <a:bodyPr/>
          <a:lstStyle/>
          <a:p>
            <a:pPr algn="ctr"/>
            <a:r>
              <a:rPr lang="es-AR" u="sng" dirty="0" smtClean="0"/>
              <a:t>CONCLUSIONES</a:t>
            </a:r>
            <a:endParaRPr lang="es-ES" u="sng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533400" y="1700808"/>
            <a:ext cx="7854696" cy="4752528"/>
          </a:xfrm>
        </p:spPr>
        <p:txBody>
          <a:bodyPr>
            <a:normAutofit lnSpcReduction="10000"/>
          </a:bodyPr>
          <a:lstStyle/>
          <a:p>
            <a:pPr marL="514350" indent="-514350" algn="just"/>
            <a:r>
              <a:rPr lang="es-AR" dirty="0" smtClean="0"/>
              <a:t>1) LA VELOCIDAD ANGULAR CARACTERISTICA DEL TIRABUZON, ES LA DE GUIÑADA (r).</a:t>
            </a:r>
          </a:p>
          <a:p>
            <a:pPr marL="514350" indent="-514350" algn="just"/>
            <a:endParaRPr lang="es-AR" dirty="0" smtClean="0"/>
          </a:p>
          <a:p>
            <a:pPr marL="514350" indent="-514350" algn="just"/>
            <a:r>
              <a:rPr lang="es-AR" dirty="0" smtClean="0"/>
              <a:t>2)  PARA SALIR DEL TIRABUZON LA VELOCIDAD DE GUIÑADA  ( r), DEBE  DISMINUIR.</a:t>
            </a:r>
          </a:p>
          <a:p>
            <a:pPr marL="514350" indent="-514350" algn="just">
              <a:buAutoNum type="arabicParenR"/>
            </a:pPr>
            <a:endParaRPr lang="es-ES" dirty="0" smtClean="0"/>
          </a:p>
          <a:p>
            <a:pPr marL="514350" indent="-514350" algn="just"/>
            <a:r>
              <a:rPr lang="es-AR" dirty="0" smtClean="0"/>
              <a:t>3) LA CONFIGURACION “LIMPIA”, ES LA MAS ESTUDIADA  AERODINAMICAMENTE.</a:t>
            </a:r>
          </a:p>
          <a:p>
            <a:pPr marL="514350" indent="-514350" algn="just"/>
            <a:endParaRPr lang="es-AR" dirty="0" smtClean="0"/>
          </a:p>
          <a:p>
            <a:pPr marL="514350" indent="-514350" algn="just"/>
            <a:r>
              <a:rPr lang="es-AR" dirty="0" smtClean="0"/>
              <a:t>4) PARA EVITAR LOS EFECTOS DE LA HELICE, REDUCIR  SIEMPRE  EL  MOTOR.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67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1368152"/>
          </a:xfrm>
        </p:spPr>
        <p:txBody>
          <a:bodyPr/>
          <a:lstStyle/>
          <a:p>
            <a:pPr algn="ctr"/>
            <a:r>
              <a:rPr lang="es-AR" u="sng" dirty="0" smtClean="0"/>
              <a:t>CONCLUSIONES</a:t>
            </a:r>
            <a:endParaRPr lang="es-ES" u="sng" dirty="0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533400" y="1844824"/>
            <a:ext cx="8071048" cy="4752528"/>
          </a:xfrm>
        </p:spPr>
        <p:txBody>
          <a:bodyPr>
            <a:normAutofit fontScale="92500"/>
          </a:bodyPr>
          <a:lstStyle/>
          <a:p>
            <a:pPr marL="514350" indent="-514350" algn="just"/>
            <a:r>
              <a:rPr lang="es-AR" dirty="0" smtClean="0"/>
              <a:t>5)  SIEMPRE, LA SALIDA DEL TIRABUZON, ES CON NARIZ ABAJO Y CON VELOCIDAD ANGULAR DE ROLIDO (p) SUPERIOR , A LA VELOCIDAD DE GUIÑADA (r) .</a:t>
            </a:r>
          </a:p>
          <a:p>
            <a:pPr marL="514350" indent="-514350" algn="just">
              <a:buAutoNum type="arabicParenR" startAt="5"/>
            </a:pPr>
            <a:endParaRPr lang="es-AR" dirty="0" smtClean="0"/>
          </a:p>
          <a:p>
            <a:pPr marL="514350" indent="-514350" algn="just"/>
            <a:r>
              <a:rPr lang="es-AR" dirty="0" smtClean="0"/>
              <a:t>6)  AL COLOCAR LOS COMANDOS DE VUELO PARA     LA “SALIDA”, </a:t>
            </a:r>
            <a:r>
              <a:rPr lang="es-AR" b="1" i="1" u="sng" dirty="0" smtClean="0"/>
              <a:t>MANTENERLOS</a:t>
            </a:r>
            <a:r>
              <a:rPr lang="es-AR" dirty="0" smtClean="0"/>
              <a:t> , HASTA QUE SE DETENGA LA ROTACION, LUEGO CENTRAR LOS COMANDOS. </a:t>
            </a:r>
          </a:p>
          <a:p>
            <a:pPr marL="514350" indent="-514350" algn="just">
              <a:buAutoNum type="arabicParenR" startAt="6"/>
            </a:pPr>
            <a:endParaRPr lang="es-AR" dirty="0" smtClean="0"/>
          </a:p>
          <a:p>
            <a:pPr marL="514350" indent="-514350" algn="just"/>
            <a:r>
              <a:rPr lang="es-AR" dirty="0" smtClean="0"/>
              <a:t>7)  SEGUIR ESTRICTAMENTE, LO ESTABLECIDO EN EL MANUAL DE VUELO, PARA LA “SALIDA” DEL TIRABUZON.</a:t>
            </a:r>
          </a:p>
          <a:p>
            <a:pPr marL="514350" indent="-514350" algn="just">
              <a:buAutoNum type="arabicParenR" startAt="6"/>
            </a:pPr>
            <a:endParaRPr lang="es-AR" dirty="0" smtClean="0"/>
          </a:p>
          <a:p>
            <a:pPr marL="514350" indent="-514350" algn="just">
              <a:buAutoNum type="arabicParenR" startAt="6"/>
            </a:pPr>
            <a:endParaRPr lang="es-AR" dirty="0" smtClean="0"/>
          </a:p>
          <a:p>
            <a:pPr marL="514350" indent="-514350" algn="just">
              <a:buAutoNum type="arabicParenR" startAt="6"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68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1368152"/>
          </a:xfrm>
        </p:spPr>
        <p:txBody>
          <a:bodyPr/>
          <a:lstStyle/>
          <a:p>
            <a:pPr algn="ctr"/>
            <a:r>
              <a:rPr lang="es-AR" u="sng" dirty="0" smtClean="0"/>
              <a:t>CONCLUSIONES</a:t>
            </a:r>
            <a:endParaRPr lang="es-ES" u="sng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533400" y="1988840"/>
            <a:ext cx="7999040" cy="4032448"/>
          </a:xfrm>
        </p:spPr>
        <p:txBody>
          <a:bodyPr/>
          <a:lstStyle/>
          <a:p>
            <a:pPr algn="just"/>
            <a:r>
              <a:rPr lang="es-AR" dirty="0" smtClean="0"/>
              <a:t>8) ANTES DE PRACTICAR LA MANIOBRA,                      “REPASAR” Y/O “ESTUDIAR” LOS PROCEDIMIENTOS DESCRIPTOS  EN EL  MANUAL  DE VUELO.</a:t>
            </a:r>
          </a:p>
          <a:p>
            <a:pPr algn="just"/>
            <a:endParaRPr lang="es-AR" dirty="0" smtClean="0"/>
          </a:p>
          <a:p>
            <a:pPr algn="just"/>
            <a:r>
              <a:rPr lang="es-AR" dirty="0" smtClean="0"/>
              <a:t>9) ES FUNDAMENTAL PARA LA “SALIDA”, DETERMINAR EL SENTIDO DE GIRO DEL TIRABUZON  (I - D).</a:t>
            </a:r>
          </a:p>
          <a:p>
            <a:pPr algn="just"/>
            <a:endParaRPr lang="es-AR" dirty="0" smtClean="0"/>
          </a:p>
          <a:p>
            <a:pPr algn="just"/>
            <a:endParaRPr lang="es-AR" dirty="0" smtClean="0"/>
          </a:p>
          <a:p>
            <a:pPr algn="just"/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69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736"/>
          </a:xfrm>
        </p:spPr>
        <p:txBody>
          <a:bodyPr/>
          <a:lstStyle/>
          <a:p>
            <a:pPr algn="ctr"/>
            <a:r>
              <a:rPr lang="es-AR" u="sng" dirty="0" smtClean="0">
                <a:solidFill>
                  <a:schemeClr val="tx1"/>
                </a:solidFill>
              </a:rPr>
              <a:t>VELOCIDADES ANGULARES</a:t>
            </a:r>
            <a:endParaRPr lang="es-ES" u="sng" dirty="0">
              <a:solidFill>
                <a:schemeClr val="tx1"/>
              </a:solidFill>
            </a:endParaRPr>
          </a:p>
        </p:txBody>
      </p:sp>
      <p:pic>
        <p:nvPicPr>
          <p:cNvPr id="5" name="4 Marcador de contenido" descr="http://www.webkorridor.hu/4-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500307"/>
            <a:ext cx="8215371" cy="35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7</a:t>
            </a:fld>
            <a:endParaRPr lang="es-AR"/>
          </a:p>
        </p:txBody>
      </p:sp>
      <p:sp>
        <p:nvSpPr>
          <p:cNvPr id="6" name="5 Rectángulo"/>
          <p:cNvSpPr/>
          <p:nvPr/>
        </p:nvSpPr>
        <p:spPr>
          <a:xfrm>
            <a:off x="3923928" y="1988840"/>
            <a:ext cx="10081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p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1403648" y="1988840"/>
            <a:ext cx="108012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q</a:t>
            </a:r>
            <a:endParaRPr lang="es-ES" dirty="0"/>
          </a:p>
        </p:txBody>
      </p:sp>
      <p:sp>
        <p:nvSpPr>
          <p:cNvPr id="8" name="7 Elipse"/>
          <p:cNvSpPr/>
          <p:nvPr/>
        </p:nvSpPr>
        <p:spPr>
          <a:xfrm>
            <a:off x="6804248" y="1916832"/>
            <a:ext cx="792088" cy="43204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r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1331640" y="6165304"/>
            <a:ext cx="93610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Y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3779912" y="6165304"/>
            <a:ext cx="93610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X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6516216" y="6165304"/>
            <a:ext cx="93610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Z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70</a:t>
            </a:fld>
            <a:endParaRPr lang="es-A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71</a:t>
            </a:fld>
            <a:endParaRPr lang="es-A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80728"/>
            <a:ext cx="914400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3059832" y="188640"/>
            <a:ext cx="30243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PA -38 TOMAHAWK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72</a:t>
            </a:fld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1368152"/>
          </a:xfrm>
        </p:spPr>
        <p:txBody>
          <a:bodyPr>
            <a:normAutofit/>
          </a:bodyPr>
          <a:lstStyle/>
          <a:p>
            <a:r>
              <a:rPr lang="es-AR" sz="5400" u="sng" dirty="0" smtClean="0"/>
              <a:t>CONTROL AERODINAMICO</a:t>
            </a:r>
            <a:endParaRPr lang="es-AR" sz="5400" u="sng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4282" y="2060848"/>
            <a:ext cx="8462175" cy="4104456"/>
          </a:xfrm>
        </p:spPr>
        <p:txBody>
          <a:bodyPr>
            <a:noAutofit/>
          </a:bodyPr>
          <a:lstStyle/>
          <a:p>
            <a:pPr algn="ctr"/>
            <a:r>
              <a:rPr lang="es-AR" sz="3600" dirty="0" smtClean="0"/>
              <a:t>Consiste en producir pequeñas perturbaciones  aerodinámicas controladas. </a:t>
            </a:r>
          </a:p>
          <a:p>
            <a:pPr algn="just"/>
            <a:r>
              <a:rPr lang="es-AR" sz="3600" dirty="0" smtClean="0"/>
              <a:t>Al accionar los comandos, se desestabiliza la aeronave y  hace cambiar su actitud. </a:t>
            </a:r>
          </a:p>
          <a:p>
            <a:pPr algn="just"/>
            <a:r>
              <a:rPr lang="es-AR" sz="3600" dirty="0" smtClean="0"/>
              <a:t>Al cambio de actitud, le sigue un cambio de fuerzas  aerodinámicas  y  trayectoria. </a:t>
            </a:r>
            <a:endParaRPr lang="es-AR" sz="3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8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1368152"/>
          </a:xfrm>
        </p:spPr>
        <p:txBody>
          <a:bodyPr>
            <a:normAutofit/>
          </a:bodyPr>
          <a:lstStyle/>
          <a:p>
            <a:r>
              <a:rPr lang="es-AR" sz="5400" u="sng" dirty="0" smtClean="0"/>
              <a:t>CONTROL AERODINAMICO</a:t>
            </a:r>
            <a:endParaRPr lang="es-AR" sz="5400" u="sng" dirty="0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605736" y="2132857"/>
            <a:ext cx="7854696" cy="2848280"/>
          </a:xfrm>
        </p:spPr>
        <p:txBody>
          <a:bodyPr>
            <a:noAutofit/>
          </a:bodyPr>
          <a:lstStyle/>
          <a:p>
            <a:pPr algn="just"/>
            <a:r>
              <a:rPr lang="es-AR" sz="3200" dirty="0" smtClean="0"/>
              <a:t>Se realiza con tres superficies de control:</a:t>
            </a:r>
          </a:p>
          <a:p>
            <a:pPr algn="just"/>
            <a:endParaRPr lang="es-AR" sz="3200" dirty="0" smtClean="0"/>
          </a:p>
          <a:p>
            <a:pPr algn="just"/>
            <a:r>
              <a:rPr lang="es-AR" sz="3200" dirty="0" smtClean="0"/>
              <a:t>-Alerones.</a:t>
            </a:r>
          </a:p>
          <a:p>
            <a:pPr algn="just"/>
            <a:r>
              <a:rPr lang="es-AR" sz="3200" dirty="0" smtClean="0"/>
              <a:t>-Timón de profundidad.</a:t>
            </a:r>
          </a:p>
          <a:p>
            <a:pPr algn="just"/>
            <a:r>
              <a:rPr lang="es-AR" sz="3200" dirty="0" smtClean="0"/>
              <a:t>-Timón de dirección.</a:t>
            </a:r>
            <a:endParaRPr lang="es-AR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D1A5-300D-4CBC-885D-C64231C3AACC}" type="slidenum">
              <a:rPr lang="es-AR" smtClean="0"/>
              <a:pPr/>
              <a:t>9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5815</TotalTime>
  <Words>3069</Words>
  <Application>Microsoft Office PowerPoint</Application>
  <PresentationFormat>Presentación en pantalla (4:3)</PresentationFormat>
  <Paragraphs>437</Paragraphs>
  <Slides>72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72</vt:i4>
      </vt:variant>
    </vt:vector>
  </HeadingPairs>
  <TitlesOfParts>
    <vt:vector size="73" baseType="lpstr">
      <vt:lpstr>Flujo</vt:lpstr>
      <vt:lpstr>I.C.A. TEORIA DEL TIRABUZON BARRENA / SPIN   </vt:lpstr>
      <vt:lpstr>              TEMARIO</vt:lpstr>
      <vt:lpstr>Diapositiva 3</vt:lpstr>
      <vt:lpstr>Diapositiva 4</vt:lpstr>
      <vt:lpstr>CL  VERSUS  α</vt:lpstr>
      <vt:lpstr>REFERENCIAS</vt:lpstr>
      <vt:lpstr>VELOCIDADES ANGULARES</vt:lpstr>
      <vt:lpstr>CONTROL AERODINAMICO</vt:lpstr>
      <vt:lpstr>CONTROL AERODINAMICO</vt:lpstr>
      <vt:lpstr>CAPA LIMITE</vt:lpstr>
      <vt:lpstr>FUERZAS AERODINAMICAS PERFIL ALAR</vt:lpstr>
      <vt:lpstr>FUERZAS AERODINAMICAS PERFIL ALAR</vt:lpstr>
      <vt:lpstr>PERFIL ALAR  - ANGULO ATAQUE  α</vt:lpstr>
      <vt:lpstr>ANGULOS DE ATAQUE - α</vt:lpstr>
      <vt:lpstr>FLUJO AERODINAMICO</vt:lpstr>
      <vt:lpstr>ANGULO DE ATAQUE - CL</vt:lpstr>
      <vt:lpstr>CONCLUSIONES - α</vt:lpstr>
      <vt:lpstr>CONCLUSIONES - α</vt:lpstr>
      <vt:lpstr>FUERZAS AERODINAMICAS  CL</vt:lpstr>
      <vt:lpstr>FUERZAS AERODINAMICAS CD</vt:lpstr>
      <vt:lpstr>COEFICIENTES AERODINAMICOS POLAR</vt:lpstr>
      <vt:lpstr>SUMARIO</vt:lpstr>
      <vt:lpstr>SUMARIO</vt:lpstr>
      <vt:lpstr>SUMARIO</vt:lpstr>
      <vt:lpstr>PERDIDA DE SUSTENTACION</vt:lpstr>
      <vt:lpstr>ANGULOS DE ATAQUE - α</vt:lpstr>
      <vt:lpstr>PERDIDA (L)</vt:lpstr>
      <vt:lpstr>PERDIDA DE CONTROL</vt:lpstr>
      <vt:lpstr>              TEMARIO</vt:lpstr>
      <vt:lpstr>TIRABUZON: DEFINICION</vt:lpstr>
      <vt:lpstr>DIFERENTES TIPOS</vt:lpstr>
      <vt:lpstr>ENTRADA EN TIRABUZON</vt:lpstr>
      <vt:lpstr>ENTRADA EN TIRABUZON</vt:lpstr>
      <vt:lpstr>ENTRADA EN TIRABUZON</vt:lpstr>
      <vt:lpstr>ENTRADA EN TIRABUZON</vt:lpstr>
      <vt:lpstr>ENTRADA EN TIRABUZON</vt:lpstr>
      <vt:lpstr>ENTRADA EN TIRABUZON</vt:lpstr>
      <vt:lpstr>ENTRADA EN TIRABUZON</vt:lpstr>
      <vt:lpstr>TIRABUZON NORMAL</vt:lpstr>
      <vt:lpstr>TIRABUZON NORMAL</vt:lpstr>
      <vt:lpstr>TIRABUZON NORMAL</vt:lpstr>
      <vt:lpstr>ENTRADA EN TIRABUZON</vt:lpstr>
      <vt:lpstr>CONCLUSION</vt:lpstr>
      <vt:lpstr>DESPLAZAMIENTO DE COMANDOS</vt:lpstr>
      <vt:lpstr>DESPLAZAMIENTO DE COMANDOS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PARAMETROS INFLUYENTES</vt:lpstr>
      <vt:lpstr>PARAMETROS INFLUYENTES</vt:lpstr>
      <vt:lpstr>PARAMETROS INFLUYENTES</vt:lpstr>
      <vt:lpstr>PARAMETROS INFLUYENTES</vt:lpstr>
      <vt:lpstr>SALIDA DEL TIRABUZON</vt:lpstr>
      <vt:lpstr>INFLUENCIA DE LOS COMANDOS SALIDA</vt:lpstr>
      <vt:lpstr>INFLUENCIA DE LOS COMANDOS SALIDA</vt:lpstr>
      <vt:lpstr>INFLUENCIA DE LOS COMANDOS SALIDA</vt:lpstr>
      <vt:lpstr>Diapositiva 62</vt:lpstr>
      <vt:lpstr>CONSIGNAS DIVERSAS</vt:lpstr>
      <vt:lpstr>CONSIGNAS DIVERSAS</vt:lpstr>
      <vt:lpstr>SEGURIDAD</vt:lpstr>
      <vt:lpstr>CONCLUSIONES</vt:lpstr>
      <vt:lpstr>CONCLUSIONES</vt:lpstr>
      <vt:lpstr>CONCLUSIONES</vt:lpstr>
      <vt:lpstr>CONCLUSIONES</vt:lpstr>
      <vt:lpstr>Diapositiva 70</vt:lpstr>
      <vt:lpstr>Diapositiva 71</vt:lpstr>
      <vt:lpstr>Diapositiva 72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AERODINAMICA BASICA</dc:title>
  <dc:creator>Dell</dc:creator>
  <cp:lastModifiedBy>Dell</cp:lastModifiedBy>
  <cp:revision>708</cp:revision>
  <dcterms:created xsi:type="dcterms:W3CDTF">2015-03-11T01:39:26Z</dcterms:created>
  <dcterms:modified xsi:type="dcterms:W3CDTF">2021-09-24T14:19:11Z</dcterms:modified>
</cp:coreProperties>
</file>